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7"/>
  </p:notesMasterIdLst>
  <p:sldIdLst>
    <p:sldId id="380" r:id="rId2"/>
    <p:sldId id="381" r:id="rId3"/>
    <p:sldId id="382" r:id="rId4"/>
    <p:sldId id="385" r:id="rId5"/>
    <p:sldId id="386" r:id="rId6"/>
    <p:sldId id="387" r:id="rId7"/>
    <p:sldId id="389" r:id="rId8"/>
    <p:sldId id="390" r:id="rId9"/>
    <p:sldId id="388" r:id="rId10"/>
    <p:sldId id="321" r:id="rId11"/>
    <p:sldId id="391" r:id="rId12"/>
    <p:sldId id="322" r:id="rId13"/>
    <p:sldId id="323" r:id="rId14"/>
    <p:sldId id="392" r:id="rId15"/>
    <p:sldId id="328" r:id="rId16"/>
    <p:sldId id="327" r:id="rId17"/>
    <p:sldId id="329" r:id="rId18"/>
    <p:sldId id="324" r:id="rId19"/>
    <p:sldId id="325" r:id="rId20"/>
    <p:sldId id="393" r:id="rId21"/>
    <p:sldId id="394" r:id="rId22"/>
    <p:sldId id="395" r:id="rId23"/>
    <p:sldId id="409" r:id="rId24"/>
    <p:sldId id="396" r:id="rId25"/>
    <p:sldId id="403" r:id="rId26"/>
    <p:sldId id="410" r:id="rId27"/>
    <p:sldId id="411" r:id="rId28"/>
    <p:sldId id="412" r:id="rId29"/>
    <p:sldId id="413" r:id="rId30"/>
    <p:sldId id="398" r:id="rId31"/>
    <p:sldId id="399" r:id="rId32"/>
    <p:sldId id="334" r:id="rId33"/>
    <p:sldId id="404" r:id="rId34"/>
    <p:sldId id="335" r:id="rId35"/>
    <p:sldId id="336" r:id="rId36"/>
    <p:sldId id="337" r:id="rId37"/>
    <p:sldId id="338" r:id="rId38"/>
    <p:sldId id="341" r:id="rId39"/>
    <p:sldId id="342" r:id="rId40"/>
    <p:sldId id="414" r:id="rId41"/>
    <p:sldId id="415" r:id="rId42"/>
    <p:sldId id="343" r:id="rId43"/>
    <p:sldId id="405" r:id="rId44"/>
    <p:sldId id="351" r:id="rId45"/>
    <p:sldId id="407" r:id="rId46"/>
    <p:sldId id="406" r:id="rId47"/>
    <p:sldId id="352" r:id="rId48"/>
    <p:sldId id="353" r:id="rId49"/>
    <p:sldId id="354" r:id="rId50"/>
    <p:sldId id="355" r:id="rId51"/>
    <p:sldId id="356" r:id="rId52"/>
    <p:sldId id="357" r:id="rId53"/>
    <p:sldId id="358" r:id="rId54"/>
    <p:sldId id="408" r:id="rId55"/>
    <p:sldId id="361" r:id="rId5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2787"/>
    <p:restoredTop sz="89985" autoAdjust="0"/>
  </p:normalViewPr>
  <p:slideViewPr>
    <p:cSldViewPr>
      <p:cViewPr varScale="1">
        <p:scale>
          <a:sx n="67" d="100"/>
          <a:sy n="67" d="100"/>
        </p:scale>
        <p:origin x="-12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F5C01EB9-7338-4F71-85CC-3FB1ADA7E502}" type="datetimeFigureOut">
              <a:rPr lang="en-US"/>
              <a:pPr>
                <a:defRPr/>
              </a:pPr>
              <a:t>11/21/2012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46EEB41-3E9D-4E15-8C09-42D4ADFDF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87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80FBDE-9BC4-424A-AD23-0F4187612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86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6C03F-1316-41DC-88A3-AF53545F6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5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5E739-1548-4297-846C-7B84C2028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2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EA245-FED5-445E-B560-B5D6E8228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4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981F06-0092-4259-8989-78EFCC253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3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60324-339A-41C9-95D6-19977AFD6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81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DEC2F2-A446-4FD6-9CE7-4F3C75BCF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47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9D86F-33CF-4433-8FA9-4809826DE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1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D9F11E-E96A-4B17-B4A1-DE80013DA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92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80C06B-6F8A-49E5-8484-7A82CA9CA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3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E51868-0EDC-448F-97E5-526813D7B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5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Times New Roman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Times New Roman" charset="0"/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Times New Roman" charset="0"/>
              </a:defRPr>
            </a:lvl1pPr>
            <a:extLst/>
          </a:lstStyle>
          <a:p>
            <a:pPr>
              <a:defRPr/>
            </a:pPr>
            <a:fld id="{3AE25A71-E6E1-4487-A362-C629E98E0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25" r:id="rId3"/>
    <p:sldLayoutId id="2147483720" r:id="rId4"/>
    <p:sldLayoutId id="2147483726" r:id="rId5"/>
    <p:sldLayoutId id="2147483721" r:id="rId6"/>
    <p:sldLayoutId id="2147483727" r:id="rId7"/>
    <p:sldLayoutId id="2147483728" r:id="rId8"/>
    <p:sldLayoutId id="2147483729" r:id="rId9"/>
    <p:sldLayoutId id="2147483722" r:id="rId10"/>
    <p:sldLayoutId id="214748372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ba.gov/financing/index.html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620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</a:rPr>
              <a:t>Outline: Chapter 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9</a:t>
            </a:r>
            <a:r>
              <a:rPr lang="en-US" sz="36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6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Financing Over the Life of a Venture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133600"/>
            <a:ext cx="7315200" cy="3962400"/>
          </a:xfrm>
        </p:spPr>
        <p:txBody>
          <a:bodyPr/>
          <a:lstStyle/>
          <a:p>
            <a:r>
              <a:rPr lang="en-US" smtClean="0"/>
              <a:t>Common Misconceptions about Entrepreneurial Financing</a:t>
            </a:r>
          </a:p>
          <a:p>
            <a:r>
              <a:rPr lang="en-US" smtClean="0"/>
              <a:t>The Diverse Nature of Business Financing </a:t>
            </a:r>
          </a:p>
          <a:p>
            <a:r>
              <a:rPr lang="en-US" smtClean="0"/>
              <a:t>Financing Smaller Businesses with Modest Growth Potential</a:t>
            </a:r>
          </a:p>
          <a:p>
            <a:r>
              <a:rPr lang="en-US" smtClean="0"/>
              <a:t>Financing High Growth, High Potential Ventures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848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</a:rPr>
              <a:t>Outline: Chapter 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11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Bootstrapping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772400" cy="3962400"/>
          </a:xfrm>
        </p:spPr>
        <p:txBody>
          <a:bodyPr/>
          <a:lstStyle/>
          <a:p>
            <a:pPr eaLnBrk="1" hangingPunct="1"/>
            <a:r>
              <a:rPr lang="en-US" sz="2800" smtClean="0">
                <a:cs typeface="Times New Roman" pitchFamily="18" charset="0"/>
              </a:rPr>
              <a:t>Why bootstrap?</a:t>
            </a:r>
          </a:p>
          <a:p>
            <a:r>
              <a:rPr lang="en-US" sz="2800" smtClean="0"/>
              <a:t>Bootstrapping Administrative Overhead</a:t>
            </a:r>
          </a:p>
          <a:p>
            <a:r>
              <a:rPr lang="en-US" sz="2800" smtClean="0"/>
              <a:t>Bootstrapping Employee Expenses</a:t>
            </a:r>
          </a:p>
          <a:p>
            <a:r>
              <a:rPr lang="en-US" sz="2800" smtClean="0"/>
              <a:t>Bootstrapping Operating Expenses</a:t>
            </a:r>
          </a:p>
          <a:p>
            <a:r>
              <a:rPr lang="en-US" sz="2800" smtClean="0"/>
              <a:t>Bootstrap Marketing</a:t>
            </a:r>
          </a:p>
          <a:p>
            <a:r>
              <a:rPr lang="en-US" sz="2800" smtClean="0"/>
              <a:t>The Ethics of Bootstrapping</a:t>
            </a:r>
            <a:endParaRPr lang="en-US" sz="2800" smtClean="0">
              <a:solidFill>
                <a:srgbClr val="800000"/>
              </a:solidFill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90600" y="274638"/>
            <a:ext cx="8153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/>
              <a:t>Bootstrapping Throughout the Life of a Venture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/>
              <a:t>Figure 11.1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err="1" smtClean="0"/>
              <a:t>Vang</a:t>
            </a:r>
            <a:r>
              <a:rPr lang="en-US" dirty="0" smtClean="0"/>
              <a:t> &amp; Hartman</a:t>
            </a:r>
            <a:endParaRPr lang="en-US" dirty="0"/>
          </a:p>
        </p:txBody>
      </p:sp>
      <p:grpSp>
        <p:nvGrpSpPr>
          <p:cNvPr id="19460" name="Group 32"/>
          <p:cNvGrpSpPr>
            <a:grpSpLocks/>
          </p:cNvGrpSpPr>
          <p:nvPr/>
        </p:nvGrpSpPr>
        <p:grpSpPr bwMode="auto">
          <a:xfrm>
            <a:off x="1371600" y="1676400"/>
            <a:ext cx="6858000" cy="4572000"/>
            <a:chOff x="1151" y="863"/>
            <a:chExt cx="3488" cy="2361"/>
          </a:xfrm>
        </p:grpSpPr>
        <p:sp>
          <p:nvSpPr>
            <p:cNvPr id="19461" name="Freeform 20"/>
            <p:cNvSpPr>
              <a:spLocks/>
            </p:cNvSpPr>
            <p:nvPr/>
          </p:nvSpPr>
          <p:spPr bwMode="auto">
            <a:xfrm>
              <a:off x="1375" y="1137"/>
              <a:ext cx="3168" cy="1349"/>
            </a:xfrm>
            <a:custGeom>
              <a:avLst/>
              <a:gdLst>
                <a:gd name="T0" fmla="*/ 0 w 7980"/>
                <a:gd name="T1" fmla="*/ 3373 h 3373"/>
                <a:gd name="T2" fmla="*/ 3340 w 7980"/>
                <a:gd name="T3" fmla="*/ 2623 h 3373"/>
                <a:gd name="T4" fmla="*/ 5790 w 7980"/>
                <a:gd name="T5" fmla="*/ 343 h 3373"/>
                <a:gd name="T6" fmla="*/ 7980 w 7980"/>
                <a:gd name="T7" fmla="*/ 563 h 33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80"/>
                <a:gd name="T13" fmla="*/ 0 h 3373"/>
                <a:gd name="T14" fmla="*/ 7980 w 7980"/>
                <a:gd name="T15" fmla="*/ 3373 h 33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80" h="3373">
                  <a:moveTo>
                    <a:pt x="0" y="3373"/>
                  </a:moveTo>
                  <a:cubicBezTo>
                    <a:pt x="1187" y="3250"/>
                    <a:pt x="2375" y="3128"/>
                    <a:pt x="3340" y="2623"/>
                  </a:cubicBezTo>
                  <a:cubicBezTo>
                    <a:pt x="4305" y="2118"/>
                    <a:pt x="5017" y="686"/>
                    <a:pt x="5790" y="343"/>
                  </a:cubicBezTo>
                  <a:cubicBezTo>
                    <a:pt x="6563" y="0"/>
                    <a:pt x="7615" y="526"/>
                    <a:pt x="7980" y="563"/>
                  </a:cubicBezTo>
                </a:path>
              </a:pathLst>
            </a:custGeom>
            <a:noFill/>
            <a:ln w="635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19462" name="AutoShape 22"/>
            <p:cNvCxnSpPr>
              <a:cxnSpLocks noChangeShapeType="1"/>
            </p:cNvCxnSpPr>
            <p:nvPr/>
          </p:nvCxnSpPr>
          <p:spPr bwMode="auto">
            <a:xfrm>
              <a:off x="1151" y="863"/>
              <a:ext cx="0" cy="23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3" name="AutoShape 23"/>
            <p:cNvCxnSpPr>
              <a:cxnSpLocks noChangeShapeType="1"/>
            </p:cNvCxnSpPr>
            <p:nvPr/>
          </p:nvCxnSpPr>
          <p:spPr bwMode="auto">
            <a:xfrm>
              <a:off x="2071" y="863"/>
              <a:ext cx="0" cy="23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4" name="AutoShape 24"/>
            <p:cNvCxnSpPr>
              <a:cxnSpLocks noChangeShapeType="1"/>
            </p:cNvCxnSpPr>
            <p:nvPr/>
          </p:nvCxnSpPr>
          <p:spPr bwMode="auto">
            <a:xfrm>
              <a:off x="3071" y="863"/>
              <a:ext cx="0" cy="232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5" name="AutoShape 25"/>
            <p:cNvCxnSpPr>
              <a:cxnSpLocks noChangeShapeType="1"/>
            </p:cNvCxnSpPr>
            <p:nvPr/>
          </p:nvCxnSpPr>
          <p:spPr bwMode="auto">
            <a:xfrm>
              <a:off x="3987" y="863"/>
              <a:ext cx="0" cy="2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66" name="Text Box 26"/>
            <p:cNvSpPr txBox="1">
              <a:spLocks noChangeArrowheads="1"/>
            </p:cNvSpPr>
            <p:nvPr/>
          </p:nvSpPr>
          <p:spPr bwMode="auto">
            <a:xfrm>
              <a:off x="1335" y="863"/>
              <a:ext cx="576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Pre-launch</a:t>
              </a:r>
            </a:p>
          </p:txBody>
        </p:sp>
        <p:sp>
          <p:nvSpPr>
            <p:cNvPr id="19467" name="Text Box 27"/>
            <p:cNvSpPr txBox="1">
              <a:spLocks noChangeArrowheads="1"/>
            </p:cNvSpPr>
            <p:nvPr/>
          </p:nvSpPr>
          <p:spPr bwMode="auto">
            <a:xfrm>
              <a:off x="2263" y="863"/>
              <a:ext cx="576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Start-up</a:t>
              </a:r>
            </a:p>
          </p:txBody>
        </p:sp>
        <p:sp>
          <p:nvSpPr>
            <p:cNvPr id="19468" name="Text Box 28"/>
            <p:cNvSpPr txBox="1">
              <a:spLocks noChangeArrowheads="1"/>
            </p:cNvSpPr>
            <p:nvPr/>
          </p:nvSpPr>
          <p:spPr bwMode="auto">
            <a:xfrm>
              <a:off x="3239" y="863"/>
              <a:ext cx="576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Growth</a:t>
              </a:r>
            </a:p>
          </p:txBody>
        </p:sp>
        <p:sp>
          <p:nvSpPr>
            <p:cNvPr id="19469" name="Text Box 29"/>
            <p:cNvSpPr txBox="1">
              <a:spLocks noChangeArrowheads="1"/>
            </p:cNvSpPr>
            <p:nvPr/>
          </p:nvSpPr>
          <p:spPr bwMode="auto">
            <a:xfrm>
              <a:off x="4063" y="863"/>
              <a:ext cx="576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Transition</a:t>
              </a:r>
            </a:p>
          </p:txBody>
        </p:sp>
        <p:sp>
          <p:nvSpPr>
            <p:cNvPr id="19470" name="Text Box 21"/>
            <p:cNvSpPr txBox="1">
              <a:spLocks noChangeArrowheads="1"/>
            </p:cNvSpPr>
            <p:nvPr/>
          </p:nvSpPr>
          <p:spPr bwMode="auto">
            <a:xfrm>
              <a:off x="1207" y="2098"/>
              <a:ext cx="3311" cy="173"/>
            </a:xfrm>
            <a:prstGeom prst="rect">
              <a:avLst/>
            </a:prstGeom>
            <a:solidFill>
              <a:srgbClr val="F8F8F8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Bootstrapping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Bootstrapping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239000" cy="4419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Defined as the “process of finding creative ways exploit opportunities to launch and grow businesses with the limited resources available for most start-up ventures.”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600" smtClean="0"/>
              <a:t>Cornwall, J. (2010).  </a:t>
            </a:r>
            <a:r>
              <a:rPr lang="en-US" sz="1600" i="1" smtClean="0"/>
              <a:t>Bootstrapping</a:t>
            </a:r>
            <a:r>
              <a:rPr lang="en-US" sz="1600" smtClean="0"/>
              <a:t>.  Englewood Cliffs, NJ:  Pearson/Prentice-Hall.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Why Bootstrap?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Often necessary for small businesses to get started</a:t>
            </a:r>
          </a:p>
          <a:p>
            <a:pPr eaLnBrk="1" hangingPunct="1"/>
            <a:r>
              <a:rPr lang="en-US" smtClean="0"/>
              <a:t>Difficulty in raising money for growth</a:t>
            </a:r>
          </a:p>
          <a:p>
            <a:pPr eaLnBrk="1" hangingPunct="1"/>
            <a:r>
              <a:rPr lang="en-US" smtClean="0"/>
              <a:t>Preserves the value and wealth of a business</a:t>
            </a:r>
          </a:p>
          <a:p>
            <a:pPr eaLnBrk="1" hangingPunct="1"/>
            <a:r>
              <a:rPr lang="en-US" smtClean="0"/>
              <a:t>“Extend the Runway”</a:t>
            </a:r>
          </a:p>
          <a:p>
            <a:pPr eaLnBrk="1" hangingPunct="1"/>
            <a:r>
              <a:rPr lang="en-US" smtClean="0"/>
              <a:t>Reduce risk associated with debt financing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Rules of Bootstrapping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Rule #1</a:t>
            </a:r>
            <a:r>
              <a:rPr lang="en-US" smtClean="0"/>
              <a:t>: Overhead matters</a:t>
            </a:r>
          </a:p>
          <a:p>
            <a:r>
              <a:rPr lang="en-US" b="1" smtClean="0"/>
              <a:t>Rule #2</a:t>
            </a:r>
            <a:r>
              <a:rPr lang="en-US" smtClean="0"/>
              <a:t>: Employee expenses are usually the highest single recurring cost</a:t>
            </a:r>
          </a:p>
          <a:p>
            <a:r>
              <a:rPr lang="en-US" b="1" smtClean="0"/>
              <a:t>Rule #3</a:t>
            </a:r>
            <a:r>
              <a:rPr lang="en-US" smtClean="0"/>
              <a:t>: Minimize operating costs</a:t>
            </a:r>
          </a:p>
          <a:p>
            <a:r>
              <a:rPr lang="en-US" b="1" smtClean="0"/>
              <a:t>Rule #4</a:t>
            </a:r>
            <a:r>
              <a:rPr lang="en-US" smtClean="0"/>
              <a:t>: Marketing matters, but know your customers and how they make decisions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err="1" smtClean="0"/>
              <a:t>Vang</a:t>
            </a:r>
            <a:r>
              <a:rPr lang="en-US" dirty="0" smtClean="0"/>
              <a:t> &amp; Hartman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620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Bootstrapping Administrative Overhead </a:t>
            </a:r>
            <a:endParaRPr lang="en-US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239000" cy="3810000"/>
          </a:xfrm>
        </p:spPr>
        <p:txBody>
          <a:bodyPr/>
          <a:lstStyle/>
          <a:p>
            <a:pPr eaLnBrk="1" hangingPunct="1"/>
            <a:r>
              <a:rPr lang="en-US" smtClean="0"/>
              <a:t>Space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Furnishings and office equipment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Administrative salaries</a:t>
            </a:r>
            <a:r>
              <a:rPr lang="en-US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Bootstrapping Employee Expenses</a:t>
            </a:r>
            <a:endParaRPr lang="en-US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Independent </a:t>
            </a:r>
            <a:r>
              <a:rPr lang="en-US" dirty="0" smtClean="0">
                <a:cs typeface="Times New Roman" pitchFamily="18" charset="0"/>
              </a:rPr>
              <a:t>contractors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Employee leasing and temporary employees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Student interns 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Equity compensation 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Non-monetary benefits</a:t>
            </a:r>
            <a:r>
              <a:rPr lang="en-US" u="sng" dirty="0" smtClean="0">
                <a:cs typeface="Times New Roman" pitchFamily="18" charset="0"/>
              </a:rPr>
              <a:t> </a:t>
            </a:r>
            <a:r>
              <a:rPr lang="en-US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7543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Bootstrapping Operating Expenses</a:t>
            </a:r>
            <a:endParaRPr lang="en-US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162800" cy="4038600"/>
          </a:xfrm>
        </p:spPr>
        <p:txBody>
          <a:bodyPr/>
          <a:lstStyle/>
          <a:p>
            <a:pPr eaLnBrk="1" hangingPunct="1"/>
            <a:r>
              <a:rPr lang="en-US" smtClean="0"/>
              <a:t>Outsourcing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Just-in-time inventory techniques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Effective cost accounting</a:t>
            </a: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Bootstrap Marketing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Know your customer</a:t>
            </a:r>
          </a:p>
          <a:p>
            <a:pPr eaLnBrk="1" hangingPunct="1"/>
            <a:r>
              <a:rPr lang="en-US" smtClean="0"/>
              <a:t>Focus on the impact of message, not “volume”</a:t>
            </a:r>
          </a:p>
          <a:p>
            <a:pPr eaLnBrk="1" hangingPunct="1"/>
            <a:r>
              <a:rPr lang="en-US" smtClean="0"/>
              <a:t>Focus on benefits for customer</a:t>
            </a:r>
          </a:p>
          <a:p>
            <a:pPr eaLnBrk="1" hangingPunct="1"/>
            <a:r>
              <a:rPr lang="en-US" smtClean="0"/>
              <a:t>Understand the market niche</a:t>
            </a:r>
          </a:p>
          <a:p>
            <a:pPr eaLnBrk="1" hangingPunct="1"/>
            <a:r>
              <a:rPr lang="en-US" smtClean="0"/>
              <a:t>Spend your marketing dollars wisely</a:t>
            </a:r>
          </a:p>
          <a:p>
            <a:pPr eaLnBrk="1" hangingPunct="1"/>
            <a:r>
              <a:rPr lang="en-US" smtClean="0"/>
              <a:t>Marketing is a process, not an event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467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The Basic Bootstrap Marketing Tools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371600"/>
            <a:ext cx="70866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Word of Mouth</a:t>
            </a:r>
          </a:p>
          <a:p>
            <a:pPr eaLnBrk="1" hangingPunct="1"/>
            <a:r>
              <a:rPr lang="en-US" dirty="0" smtClean="0"/>
              <a:t>Business cards</a:t>
            </a:r>
          </a:p>
          <a:p>
            <a:pPr eaLnBrk="1" hangingPunct="1"/>
            <a:r>
              <a:rPr lang="en-US" dirty="0" smtClean="0"/>
              <a:t>Blogs</a:t>
            </a:r>
          </a:p>
          <a:p>
            <a:pPr eaLnBrk="1" hangingPunct="1"/>
            <a:r>
              <a:rPr lang="en-US" dirty="0" smtClean="0"/>
              <a:t>Facebook and Twitter</a:t>
            </a:r>
            <a:endParaRPr lang="en-US" dirty="0" smtClean="0"/>
          </a:p>
          <a:p>
            <a:pPr eaLnBrk="1" hangingPunct="1"/>
            <a:r>
              <a:rPr lang="en-US" dirty="0" smtClean="0"/>
              <a:t>Brochures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Banners and signs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Newsletters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Direct mailing/e-mailing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Publicity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Common Misconceptions about Entrepreneurial Financing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435100" y="1828800"/>
            <a:ext cx="7499350" cy="4419600"/>
          </a:xfrm>
        </p:spPr>
        <p:txBody>
          <a:bodyPr/>
          <a:lstStyle/>
          <a:p>
            <a:r>
              <a:rPr lang="en-US" dirty="0" smtClean="0"/>
              <a:t>Venture </a:t>
            </a:r>
            <a:r>
              <a:rPr lang="en-US" dirty="0" smtClean="0"/>
              <a:t>Capitalists Fund Most Businesses  </a:t>
            </a:r>
          </a:p>
          <a:p>
            <a:r>
              <a:rPr lang="en-US" dirty="0" smtClean="0"/>
              <a:t>Banks Lend to Start-ups </a:t>
            </a:r>
          </a:p>
          <a:p>
            <a:r>
              <a:rPr lang="en-US" dirty="0" smtClean="0"/>
              <a:t>SBA lends money directly to entrepreneurs  </a:t>
            </a:r>
          </a:p>
          <a:p>
            <a:r>
              <a:rPr lang="en-US" dirty="0" smtClean="0"/>
              <a:t>Entrepreneurs Tend to Rely on One Single Source of Funding  </a:t>
            </a:r>
          </a:p>
          <a:p>
            <a:r>
              <a:rPr lang="en-US" dirty="0" smtClean="0"/>
              <a:t>Government Grants are a Good Source of Money for Small Businesses  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err="1" smtClean="0"/>
              <a:t>Vang</a:t>
            </a:r>
            <a:r>
              <a:rPr lang="en-US" dirty="0" smtClean="0"/>
              <a:t> &amp; Hartman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Word of Mouth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Motivate customers to talk about business</a:t>
            </a:r>
          </a:p>
          <a:p>
            <a:r>
              <a:rPr lang="en-US" smtClean="0"/>
              <a:t>Create incentives to spread the word</a:t>
            </a:r>
          </a:p>
          <a:p>
            <a:r>
              <a:rPr lang="en-US" smtClean="0"/>
              <a:t>Ask customers to “sell”</a:t>
            </a:r>
          </a:p>
          <a:p>
            <a:r>
              <a:rPr lang="en-US" smtClean="0"/>
              <a:t>Create a “buzz” campaign</a:t>
            </a:r>
          </a:p>
          <a:p>
            <a:r>
              <a:rPr lang="en-US" smtClean="0"/>
              <a:t>Viral marketing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err="1" smtClean="0"/>
              <a:t>Vang</a:t>
            </a:r>
            <a:r>
              <a:rPr lang="en-US" dirty="0" smtClean="0"/>
              <a:t> &amp; Hartman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Business Cards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Design is important</a:t>
            </a:r>
          </a:p>
          <a:p>
            <a:r>
              <a:rPr lang="en-US" smtClean="0"/>
              <a:t>Include needed data about business</a:t>
            </a:r>
          </a:p>
          <a:p>
            <a:r>
              <a:rPr lang="en-US" smtClean="0"/>
              <a:t>Use quality paper</a:t>
            </a:r>
          </a:p>
          <a:p>
            <a:r>
              <a:rPr lang="en-US" smtClean="0"/>
              <a:t>Use color</a:t>
            </a:r>
          </a:p>
          <a:p>
            <a:r>
              <a:rPr lang="en-US" smtClean="0"/>
              <a:t>Include description and/or slogan</a:t>
            </a:r>
          </a:p>
          <a:p>
            <a:r>
              <a:rPr lang="en-US" smtClean="0"/>
              <a:t>Use both side of card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err="1" smtClean="0"/>
              <a:t>Vang</a:t>
            </a:r>
            <a:r>
              <a:rPr lang="en-US" dirty="0" smtClean="0"/>
              <a:t> &amp; Hartman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Blogs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Be consistent in blogging</a:t>
            </a:r>
          </a:p>
          <a:p>
            <a:r>
              <a:rPr lang="en-US" smtClean="0"/>
              <a:t>Do not blog merely to promote business</a:t>
            </a:r>
          </a:p>
          <a:p>
            <a:r>
              <a:rPr lang="en-US" smtClean="0"/>
              <a:t>Take time to create quality blog</a:t>
            </a:r>
          </a:p>
          <a:p>
            <a:r>
              <a:rPr lang="en-US" smtClean="0"/>
              <a:t>Be patient – blogging takes time to build following</a:t>
            </a:r>
          </a:p>
          <a:p>
            <a:r>
              <a:rPr lang="en-US" smtClean="0"/>
              <a:t>Be cautious what you write!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err="1" smtClean="0"/>
              <a:t>Vang</a:t>
            </a:r>
            <a:r>
              <a:rPr lang="en-US" dirty="0" smtClean="0"/>
              <a:t> &amp; Hartman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Facebook and Twitter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Replacing websites for many new ventures</a:t>
            </a:r>
          </a:p>
          <a:p>
            <a:r>
              <a:rPr lang="en-US" dirty="0" smtClean="0"/>
              <a:t>Fans more likely to purchase</a:t>
            </a:r>
          </a:p>
          <a:p>
            <a:r>
              <a:rPr lang="en-US" dirty="0" smtClean="0"/>
              <a:t>Builds on credibility of recommendations of friends</a:t>
            </a:r>
          </a:p>
          <a:p>
            <a:r>
              <a:rPr lang="en-US" dirty="0" smtClean="0"/>
              <a:t>Find motivational methods for people to become friends and fans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2013 Cornwall, Vang &amp; Hartman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6238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786765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Outline: Chapter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12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External </a:t>
            </a:r>
            <a:r>
              <a:rPr lang="en-US" sz="4000" dirty="0">
                <a:solidFill>
                  <a:schemeClr val="tx2">
                    <a:satMod val="130000"/>
                  </a:schemeClr>
                </a:solidFill>
              </a:rPr>
              <a:t>Sources of Funds: Equity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752600"/>
            <a:ext cx="7239000" cy="4343400"/>
          </a:xfrm>
        </p:spPr>
        <p:txBody>
          <a:bodyPr/>
          <a:lstStyle/>
          <a:p>
            <a:r>
              <a:rPr lang="en-US" dirty="0" smtClean="0"/>
              <a:t>Angel Investors</a:t>
            </a:r>
          </a:p>
          <a:p>
            <a:r>
              <a:rPr lang="en-US" dirty="0" smtClean="0"/>
              <a:t>Strategic Partners</a:t>
            </a:r>
          </a:p>
          <a:p>
            <a:r>
              <a:rPr lang="en-US" dirty="0" smtClean="0"/>
              <a:t>Private </a:t>
            </a:r>
            <a:r>
              <a:rPr lang="en-US" dirty="0" smtClean="0"/>
              <a:t>Placement</a:t>
            </a:r>
          </a:p>
          <a:p>
            <a:r>
              <a:rPr lang="en-US" dirty="0" smtClean="0"/>
              <a:t>Crowdfunding</a:t>
            </a:r>
            <a:endParaRPr lang="en-US" dirty="0" smtClean="0"/>
          </a:p>
          <a:p>
            <a:r>
              <a:rPr lang="en-US" dirty="0" smtClean="0"/>
              <a:t>SBIC</a:t>
            </a:r>
          </a:p>
          <a:p>
            <a:r>
              <a:rPr lang="en-US" dirty="0" smtClean="0"/>
              <a:t>The Downside of Equity Financing</a:t>
            </a:r>
          </a:p>
          <a:p>
            <a:r>
              <a:rPr lang="en-US" dirty="0" smtClean="0"/>
              <a:t>Working with Outside Investors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229600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/>
              <a:t>Equity Financing</a:t>
            </a:r>
            <a:br>
              <a:rPr lang="en-US" sz="3600" dirty="0" smtClean="0"/>
            </a:br>
            <a:r>
              <a:rPr lang="en-US" sz="2200" dirty="0" smtClean="0"/>
              <a:t>Figure 12.1 </a:t>
            </a: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48400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smtClean="0"/>
              <a:t>Vang &amp; Hartman</a:t>
            </a:r>
            <a:endParaRPr lang="en-US" dirty="0"/>
          </a:p>
        </p:txBody>
      </p:sp>
      <p:grpSp>
        <p:nvGrpSpPr>
          <p:cNvPr id="32772" name="Group 45"/>
          <p:cNvGrpSpPr>
            <a:grpSpLocks/>
          </p:cNvGrpSpPr>
          <p:nvPr/>
        </p:nvGrpSpPr>
        <p:grpSpPr bwMode="auto">
          <a:xfrm>
            <a:off x="1219200" y="1371600"/>
            <a:ext cx="7162800" cy="4724400"/>
            <a:chOff x="1132" y="834"/>
            <a:chExt cx="3488" cy="2361"/>
          </a:xfrm>
        </p:grpSpPr>
        <p:sp>
          <p:nvSpPr>
            <p:cNvPr id="32773" name="Freeform 35"/>
            <p:cNvSpPr>
              <a:spLocks/>
            </p:cNvSpPr>
            <p:nvPr/>
          </p:nvSpPr>
          <p:spPr bwMode="auto">
            <a:xfrm>
              <a:off x="1356" y="1089"/>
              <a:ext cx="3168" cy="1349"/>
            </a:xfrm>
            <a:custGeom>
              <a:avLst/>
              <a:gdLst>
                <a:gd name="T0" fmla="*/ 0 w 7980"/>
                <a:gd name="T1" fmla="*/ 3373 h 3373"/>
                <a:gd name="T2" fmla="*/ 3340 w 7980"/>
                <a:gd name="T3" fmla="*/ 2623 h 3373"/>
                <a:gd name="T4" fmla="*/ 5790 w 7980"/>
                <a:gd name="T5" fmla="*/ 343 h 3373"/>
                <a:gd name="T6" fmla="*/ 7980 w 7980"/>
                <a:gd name="T7" fmla="*/ 563 h 33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80"/>
                <a:gd name="T13" fmla="*/ 0 h 3373"/>
                <a:gd name="T14" fmla="*/ 7980 w 7980"/>
                <a:gd name="T15" fmla="*/ 3373 h 33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80" h="3373">
                  <a:moveTo>
                    <a:pt x="0" y="3373"/>
                  </a:moveTo>
                  <a:cubicBezTo>
                    <a:pt x="1187" y="3250"/>
                    <a:pt x="2375" y="3128"/>
                    <a:pt x="3340" y="2623"/>
                  </a:cubicBezTo>
                  <a:cubicBezTo>
                    <a:pt x="4305" y="2118"/>
                    <a:pt x="5017" y="686"/>
                    <a:pt x="5790" y="343"/>
                  </a:cubicBezTo>
                  <a:cubicBezTo>
                    <a:pt x="6563" y="0"/>
                    <a:pt x="7615" y="526"/>
                    <a:pt x="7980" y="563"/>
                  </a:cubicBezTo>
                </a:path>
              </a:pathLst>
            </a:custGeom>
            <a:noFill/>
            <a:ln w="635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32774" name="AutoShape 37"/>
            <p:cNvCxnSpPr>
              <a:cxnSpLocks noChangeShapeType="1"/>
            </p:cNvCxnSpPr>
            <p:nvPr/>
          </p:nvCxnSpPr>
          <p:spPr bwMode="auto">
            <a:xfrm>
              <a:off x="1132" y="834"/>
              <a:ext cx="0" cy="23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75" name="AutoShape 38"/>
            <p:cNvCxnSpPr>
              <a:cxnSpLocks noChangeShapeType="1"/>
            </p:cNvCxnSpPr>
            <p:nvPr/>
          </p:nvCxnSpPr>
          <p:spPr bwMode="auto">
            <a:xfrm>
              <a:off x="2052" y="834"/>
              <a:ext cx="0" cy="23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76" name="AutoShape 39"/>
            <p:cNvCxnSpPr>
              <a:cxnSpLocks noChangeShapeType="1"/>
            </p:cNvCxnSpPr>
            <p:nvPr/>
          </p:nvCxnSpPr>
          <p:spPr bwMode="auto">
            <a:xfrm>
              <a:off x="3052" y="834"/>
              <a:ext cx="0" cy="23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77" name="AutoShape 40"/>
            <p:cNvCxnSpPr>
              <a:cxnSpLocks noChangeShapeType="1"/>
            </p:cNvCxnSpPr>
            <p:nvPr/>
          </p:nvCxnSpPr>
          <p:spPr bwMode="auto">
            <a:xfrm>
              <a:off x="3968" y="834"/>
              <a:ext cx="0" cy="23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778" name="Text Box 41"/>
            <p:cNvSpPr txBox="1">
              <a:spLocks noChangeArrowheads="1"/>
            </p:cNvSpPr>
            <p:nvPr/>
          </p:nvSpPr>
          <p:spPr bwMode="auto">
            <a:xfrm>
              <a:off x="1316" y="834"/>
              <a:ext cx="576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Pre-launch</a:t>
              </a:r>
            </a:p>
          </p:txBody>
        </p:sp>
        <p:sp>
          <p:nvSpPr>
            <p:cNvPr id="32779" name="Text Box 42"/>
            <p:cNvSpPr txBox="1">
              <a:spLocks noChangeArrowheads="1"/>
            </p:cNvSpPr>
            <p:nvPr/>
          </p:nvSpPr>
          <p:spPr bwMode="auto">
            <a:xfrm>
              <a:off x="2244" y="834"/>
              <a:ext cx="576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Start-up</a:t>
              </a:r>
            </a:p>
          </p:txBody>
        </p:sp>
        <p:sp>
          <p:nvSpPr>
            <p:cNvPr id="32780" name="Text Box 43"/>
            <p:cNvSpPr txBox="1">
              <a:spLocks noChangeArrowheads="1"/>
            </p:cNvSpPr>
            <p:nvPr/>
          </p:nvSpPr>
          <p:spPr bwMode="auto">
            <a:xfrm>
              <a:off x="3220" y="834"/>
              <a:ext cx="576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Growth</a:t>
              </a:r>
            </a:p>
          </p:txBody>
        </p:sp>
        <p:sp>
          <p:nvSpPr>
            <p:cNvPr id="32781" name="Text Box 44"/>
            <p:cNvSpPr txBox="1">
              <a:spLocks noChangeArrowheads="1"/>
            </p:cNvSpPr>
            <p:nvPr/>
          </p:nvSpPr>
          <p:spPr bwMode="auto">
            <a:xfrm>
              <a:off x="4044" y="834"/>
              <a:ext cx="576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Transition</a:t>
              </a:r>
            </a:p>
          </p:txBody>
        </p:sp>
        <p:sp>
          <p:nvSpPr>
            <p:cNvPr id="32782" name="Text Box 36"/>
            <p:cNvSpPr txBox="1">
              <a:spLocks noChangeArrowheads="1"/>
            </p:cNvSpPr>
            <p:nvPr/>
          </p:nvSpPr>
          <p:spPr bwMode="auto">
            <a:xfrm>
              <a:off x="2244" y="2474"/>
              <a:ext cx="1641" cy="173"/>
            </a:xfrm>
            <a:prstGeom prst="rect">
              <a:avLst/>
            </a:prstGeom>
            <a:solidFill>
              <a:srgbClr val="F8F8F8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Equity financing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Angel Investors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Wealthy individuals who make direct investment in entrepreneurial firms</a:t>
            </a:r>
          </a:p>
          <a:p>
            <a:r>
              <a:rPr lang="en-US" dirty="0" smtClean="0"/>
              <a:t>Seed and early stage financing</a:t>
            </a:r>
          </a:p>
          <a:p>
            <a:r>
              <a:rPr lang="en-US" dirty="0" smtClean="0"/>
              <a:t>$50,000 to $1 million investments</a:t>
            </a:r>
          </a:p>
          <a:p>
            <a:r>
              <a:rPr lang="en-US" dirty="0" smtClean="0"/>
              <a:t>Also work through Angel Networks</a:t>
            </a:r>
          </a:p>
          <a:p>
            <a:r>
              <a:rPr lang="en-US" dirty="0" smtClean="0"/>
              <a:t>Seek payoff in three to seven years</a:t>
            </a:r>
          </a:p>
          <a:p>
            <a:r>
              <a:rPr lang="en-US" dirty="0" smtClean="0"/>
              <a:t>Valuation can be difficult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2013 Cornwall, Vang &amp; Hartman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7319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Larger corporations in same industry</a:t>
            </a:r>
          </a:p>
          <a:p>
            <a:r>
              <a:rPr lang="en-US" dirty="0" smtClean="0"/>
              <a:t>Lower expectations for returns</a:t>
            </a:r>
          </a:p>
          <a:p>
            <a:r>
              <a:rPr lang="en-US" dirty="0" smtClean="0"/>
              <a:t>Seeking closer relationship or acquisition over time if entrepreneurial firm is successful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2013 Cornwall, Vang &amp; Hartman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8667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funding from many investors</a:t>
            </a:r>
          </a:p>
          <a:p>
            <a:r>
              <a:rPr lang="en-US" dirty="0" smtClean="0"/>
              <a:t>Regulated by S.E.C.</a:t>
            </a:r>
          </a:p>
          <a:p>
            <a:r>
              <a:rPr lang="en-US" dirty="0" smtClean="0"/>
              <a:t>Must be accredited investors</a:t>
            </a:r>
          </a:p>
          <a:p>
            <a:pPr lvl="1"/>
            <a:r>
              <a:rPr lang="en-US" dirty="0" smtClean="0"/>
              <a:t>National bank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orporation or trust with $5 million assets</a:t>
            </a:r>
          </a:p>
          <a:p>
            <a:pPr lvl="1"/>
            <a:r>
              <a:rPr lang="en-US" dirty="0" smtClean="0"/>
              <a:t>Insider/officer in the business</a:t>
            </a:r>
          </a:p>
          <a:p>
            <a:pPr lvl="1"/>
            <a:r>
              <a:rPr lang="en-US" dirty="0" smtClean="0"/>
              <a:t>Individuals with adequate income and/or wealth</a:t>
            </a:r>
          </a:p>
          <a:p>
            <a:r>
              <a:rPr lang="en-US" dirty="0" smtClean="0"/>
              <a:t>Large number of stockholders can create challenges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2013 Cornwall, Vang &amp; Hartman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5486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Crowdfunding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Began with donations through </a:t>
            </a:r>
            <a:r>
              <a:rPr lang="en-US" dirty="0" err="1" smtClean="0"/>
              <a:t>Kickstarter</a:t>
            </a:r>
            <a:r>
              <a:rPr lang="en-US" dirty="0"/>
              <a:t> </a:t>
            </a:r>
            <a:r>
              <a:rPr lang="en-US" dirty="0" smtClean="0"/>
              <a:t>and other similar websites</a:t>
            </a:r>
          </a:p>
          <a:p>
            <a:r>
              <a:rPr lang="en-US" dirty="0" smtClean="0"/>
              <a:t>Jumpstart Our Business Startup (JOBS) Act of 2012 opened door for equity crowdfunding</a:t>
            </a:r>
          </a:p>
          <a:p>
            <a:r>
              <a:rPr lang="en-US" dirty="0" smtClean="0"/>
              <a:t>Regulated by S.E.C.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2013 Cornwall, Vang &amp; Hartman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137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The Diverse Nature of Business Financing 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435100" y="1828800"/>
            <a:ext cx="7499350" cy="44196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Nature of the Business Model  </a:t>
            </a:r>
          </a:p>
          <a:p>
            <a:r>
              <a:rPr lang="en-US" dirty="0" smtClean="0"/>
              <a:t>Aspirations of the Entrepreneur </a:t>
            </a:r>
          </a:p>
          <a:p>
            <a:r>
              <a:rPr lang="en-US" dirty="0" smtClean="0"/>
              <a:t>The Stage of Development of the Business Venture  </a:t>
            </a:r>
          </a:p>
          <a:p>
            <a:r>
              <a:rPr lang="en-US" dirty="0" smtClean="0"/>
              <a:t>Fitting the Pieces of the Financing Puzzle Together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smtClean="0"/>
              <a:t>Vang &amp; Hartman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Downside of Equity Financing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057400"/>
            <a:ext cx="7499350" cy="48006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Dilution</a:t>
            </a:r>
            <a:r>
              <a:rPr lang="en-US" smtClean="0"/>
              <a:t> of ownership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The risk of </a:t>
            </a:r>
            <a:r>
              <a:rPr lang="en-US" i="1" smtClean="0">
                <a:cs typeface="Times New Roman" pitchFamily="18" charset="0"/>
              </a:rPr>
              <a:t>sharks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Dynamics of adding on new partners</a:t>
            </a:r>
            <a:r>
              <a:rPr lang="en-US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satMod val="130000"/>
                  </a:schemeClr>
                </a:solidFill>
              </a:rPr>
              <a:t>Working with Equity Investors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7772400" cy="3581400"/>
          </a:xfrm>
        </p:spPr>
        <p:txBody>
          <a:bodyPr/>
          <a:lstStyle/>
          <a:p>
            <a:pPr marL="609600" indent="-609600" eaLnBrk="1" hangingPunct="1"/>
            <a:r>
              <a:rPr lang="en-US" smtClean="0">
                <a:cs typeface="Times New Roman" pitchFamily="18" charset="0"/>
              </a:rPr>
              <a:t>Business plan</a:t>
            </a:r>
            <a:r>
              <a:rPr lang="en-US" smtClean="0"/>
              <a:t> </a:t>
            </a:r>
          </a:p>
          <a:p>
            <a:pPr marL="609600" indent="-609600" eaLnBrk="1" hangingPunct="1"/>
            <a:r>
              <a:rPr lang="en-US" smtClean="0">
                <a:cs typeface="Times New Roman" pitchFamily="18" charset="0"/>
              </a:rPr>
              <a:t>Confidentiality agreement</a:t>
            </a:r>
            <a:r>
              <a:rPr lang="en-US" smtClean="0"/>
              <a:t> </a:t>
            </a:r>
          </a:p>
          <a:p>
            <a:pPr marL="609600" indent="-609600" eaLnBrk="1" hangingPunct="1"/>
            <a:r>
              <a:rPr lang="en-US" smtClean="0">
                <a:cs typeface="Times New Roman" pitchFamily="18" charset="0"/>
              </a:rPr>
              <a:t>Letter of Intent</a:t>
            </a:r>
            <a:r>
              <a:rPr lang="en-US" smtClean="0"/>
              <a:t> </a:t>
            </a:r>
          </a:p>
          <a:p>
            <a:pPr marL="609600" indent="-609600" eaLnBrk="1" hangingPunct="1"/>
            <a:r>
              <a:rPr lang="en-US" smtClean="0">
                <a:cs typeface="Times New Roman" pitchFamily="18" charset="0"/>
              </a:rPr>
              <a:t>Modifications of shareholder agreements</a:t>
            </a:r>
          </a:p>
          <a:p>
            <a:pPr marL="609600" indent="-609600" eaLnBrk="1" hangingPunct="1"/>
            <a:r>
              <a:rPr lang="en-US" smtClean="0">
                <a:cs typeface="Times New Roman" pitchFamily="18" charset="0"/>
              </a:rPr>
              <a:t>Communication with shareholders</a:t>
            </a:r>
            <a:r>
              <a:rPr lang="en-US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786765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satMod val="130000"/>
                  </a:schemeClr>
                </a:solidFill>
              </a:rPr>
              <a:t>Outline: Chapter 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13</a:t>
            </a:r>
            <a:r>
              <a:rPr lang="en-US" sz="40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40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4000" dirty="0">
                <a:solidFill>
                  <a:schemeClr val="tx2">
                    <a:satMod val="130000"/>
                  </a:schemeClr>
                </a:solidFill>
              </a:rPr>
              <a:t>External Sources of Funds: Debt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239000" cy="4419600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Short-term debt  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Long-term debt  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Forms of debt overlooked by entrepreneurs </a:t>
            </a:r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SBA backed funding </a:t>
            </a:r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Working with bankers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Downside of debt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Developing a Financing Plan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229600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/>
              <a:t>Debt Financing</a:t>
            </a:r>
            <a:br>
              <a:rPr lang="en-US" sz="3600" dirty="0" smtClean="0"/>
            </a:br>
            <a:r>
              <a:rPr lang="en-US" sz="2200" dirty="0" smtClean="0"/>
              <a:t>Figure 13.1 </a:t>
            </a: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48400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smtClean="0"/>
              <a:t>Vang &amp; Hartman</a:t>
            </a:r>
            <a:endParaRPr lang="en-US" dirty="0"/>
          </a:p>
        </p:txBody>
      </p:sp>
      <p:grpSp>
        <p:nvGrpSpPr>
          <p:cNvPr id="36868" name="Group 59"/>
          <p:cNvGrpSpPr>
            <a:grpSpLocks/>
          </p:cNvGrpSpPr>
          <p:nvPr/>
        </p:nvGrpSpPr>
        <p:grpSpPr bwMode="auto">
          <a:xfrm>
            <a:off x="1371600" y="1371600"/>
            <a:ext cx="7315200" cy="4800600"/>
            <a:chOff x="1132" y="834"/>
            <a:chExt cx="3488" cy="2361"/>
          </a:xfrm>
        </p:grpSpPr>
        <p:sp>
          <p:nvSpPr>
            <p:cNvPr id="36869" name="Freeform 49"/>
            <p:cNvSpPr>
              <a:spLocks/>
            </p:cNvSpPr>
            <p:nvPr/>
          </p:nvSpPr>
          <p:spPr bwMode="auto">
            <a:xfrm>
              <a:off x="1356" y="1089"/>
              <a:ext cx="3168" cy="1349"/>
            </a:xfrm>
            <a:custGeom>
              <a:avLst/>
              <a:gdLst>
                <a:gd name="T0" fmla="*/ 0 w 7980"/>
                <a:gd name="T1" fmla="*/ 3373 h 3373"/>
                <a:gd name="T2" fmla="*/ 3340 w 7980"/>
                <a:gd name="T3" fmla="*/ 2623 h 3373"/>
                <a:gd name="T4" fmla="*/ 5790 w 7980"/>
                <a:gd name="T5" fmla="*/ 343 h 3373"/>
                <a:gd name="T6" fmla="*/ 7980 w 7980"/>
                <a:gd name="T7" fmla="*/ 563 h 33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80"/>
                <a:gd name="T13" fmla="*/ 0 h 3373"/>
                <a:gd name="T14" fmla="*/ 7980 w 7980"/>
                <a:gd name="T15" fmla="*/ 3373 h 33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80" h="3373">
                  <a:moveTo>
                    <a:pt x="0" y="3373"/>
                  </a:moveTo>
                  <a:cubicBezTo>
                    <a:pt x="1187" y="3250"/>
                    <a:pt x="2375" y="3128"/>
                    <a:pt x="3340" y="2623"/>
                  </a:cubicBezTo>
                  <a:cubicBezTo>
                    <a:pt x="4305" y="2118"/>
                    <a:pt x="5017" y="686"/>
                    <a:pt x="5790" y="343"/>
                  </a:cubicBezTo>
                  <a:cubicBezTo>
                    <a:pt x="6563" y="0"/>
                    <a:pt x="7615" y="526"/>
                    <a:pt x="7980" y="563"/>
                  </a:cubicBezTo>
                </a:path>
              </a:pathLst>
            </a:custGeom>
            <a:noFill/>
            <a:ln w="635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36870" name="AutoShape 51"/>
            <p:cNvCxnSpPr>
              <a:cxnSpLocks noChangeShapeType="1"/>
            </p:cNvCxnSpPr>
            <p:nvPr/>
          </p:nvCxnSpPr>
          <p:spPr bwMode="auto">
            <a:xfrm>
              <a:off x="1132" y="834"/>
              <a:ext cx="0" cy="23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871" name="AutoShape 52"/>
            <p:cNvCxnSpPr>
              <a:cxnSpLocks noChangeShapeType="1"/>
            </p:cNvCxnSpPr>
            <p:nvPr/>
          </p:nvCxnSpPr>
          <p:spPr bwMode="auto">
            <a:xfrm>
              <a:off x="2052" y="834"/>
              <a:ext cx="0" cy="23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872" name="AutoShape 53"/>
            <p:cNvCxnSpPr>
              <a:cxnSpLocks noChangeShapeType="1"/>
            </p:cNvCxnSpPr>
            <p:nvPr/>
          </p:nvCxnSpPr>
          <p:spPr bwMode="auto">
            <a:xfrm>
              <a:off x="3052" y="834"/>
              <a:ext cx="0" cy="23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873" name="AutoShape 54"/>
            <p:cNvCxnSpPr>
              <a:cxnSpLocks noChangeShapeType="1"/>
            </p:cNvCxnSpPr>
            <p:nvPr/>
          </p:nvCxnSpPr>
          <p:spPr bwMode="auto">
            <a:xfrm>
              <a:off x="3968" y="834"/>
              <a:ext cx="0" cy="23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74" name="Text Box 55"/>
            <p:cNvSpPr txBox="1">
              <a:spLocks noChangeArrowheads="1"/>
            </p:cNvSpPr>
            <p:nvPr/>
          </p:nvSpPr>
          <p:spPr bwMode="auto">
            <a:xfrm>
              <a:off x="1316" y="834"/>
              <a:ext cx="576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Pre-launch</a:t>
              </a:r>
            </a:p>
          </p:txBody>
        </p:sp>
        <p:sp>
          <p:nvSpPr>
            <p:cNvPr id="36875" name="Text Box 56"/>
            <p:cNvSpPr txBox="1">
              <a:spLocks noChangeArrowheads="1"/>
            </p:cNvSpPr>
            <p:nvPr/>
          </p:nvSpPr>
          <p:spPr bwMode="auto">
            <a:xfrm>
              <a:off x="2244" y="834"/>
              <a:ext cx="576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Start-up</a:t>
              </a:r>
            </a:p>
          </p:txBody>
        </p:sp>
        <p:sp>
          <p:nvSpPr>
            <p:cNvPr id="36876" name="Text Box 57"/>
            <p:cNvSpPr txBox="1">
              <a:spLocks noChangeArrowheads="1"/>
            </p:cNvSpPr>
            <p:nvPr/>
          </p:nvSpPr>
          <p:spPr bwMode="auto">
            <a:xfrm>
              <a:off x="3220" y="834"/>
              <a:ext cx="576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Growth</a:t>
              </a:r>
            </a:p>
          </p:txBody>
        </p:sp>
        <p:sp>
          <p:nvSpPr>
            <p:cNvPr id="36877" name="Text Box 58"/>
            <p:cNvSpPr txBox="1">
              <a:spLocks noChangeArrowheads="1"/>
            </p:cNvSpPr>
            <p:nvPr/>
          </p:nvSpPr>
          <p:spPr bwMode="auto">
            <a:xfrm>
              <a:off x="4044" y="834"/>
              <a:ext cx="576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Transition</a:t>
              </a:r>
            </a:p>
          </p:txBody>
        </p:sp>
        <p:sp>
          <p:nvSpPr>
            <p:cNvPr id="36878" name="Text Box 50"/>
            <p:cNvSpPr txBox="1">
              <a:spLocks noChangeArrowheads="1"/>
            </p:cNvSpPr>
            <p:nvPr/>
          </p:nvSpPr>
          <p:spPr bwMode="auto">
            <a:xfrm>
              <a:off x="2884" y="2350"/>
              <a:ext cx="1585" cy="173"/>
            </a:xfrm>
            <a:prstGeom prst="rect">
              <a:avLst/>
            </a:prstGeom>
            <a:solidFill>
              <a:srgbClr val="F8F8F8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Debt financing</a:t>
              </a:r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Short-term Debt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772400" cy="3962400"/>
          </a:xfrm>
        </p:spPr>
        <p:txBody>
          <a:bodyPr/>
          <a:lstStyle/>
          <a:p>
            <a:pPr eaLnBrk="1" hangingPunct="1"/>
            <a:r>
              <a:rPr lang="en-US" smtClean="0"/>
              <a:t>Expected to be paid within one year</a:t>
            </a:r>
          </a:p>
          <a:p>
            <a:pPr eaLnBrk="1" hangingPunct="1"/>
            <a:r>
              <a:rPr lang="en-US" smtClean="0"/>
              <a:t>Most often used to finance short-term expenditures such as inventory, supplies, payroll, etc.</a:t>
            </a:r>
          </a:p>
          <a:p>
            <a:pPr eaLnBrk="1" hangingPunct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Short-term Debt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7499350" cy="4800600"/>
          </a:xfrm>
        </p:spPr>
        <p:txBody>
          <a:bodyPr/>
          <a:lstStyle/>
          <a:p>
            <a:pPr eaLnBrk="1" hangingPunct="1"/>
            <a:r>
              <a:rPr lang="en-US" smtClean="0"/>
              <a:t>Trade debt</a:t>
            </a:r>
          </a:p>
          <a:p>
            <a:pPr eaLnBrk="1" hangingPunct="1"/>
            <a:r>
              <a:rPr lang="en-US" smtClean="0"/>
              <a:t>Institutional Creditors</a:t>
            </a:r>
          </a:p>
          <a:p>
            <a:pPr lvl="1" eaLnBrk="1" hangingPunct="1"/>
            <a:r>
              <a:rPr lang="en-US" smtClean="0"/>
              <a:t>Banks</a:t>
            </a:r>
          </a:p>
          <a:p>
            <a:pPr lvl="1" eaLnBrk="1" hangingPunct="1"/>
            <a:r>
              <a:rPr lang="en-US" smtClean="0"/>
              <a:t>Asset-based lenders</a:t>
            </a:r>
          </a:p>
          <a:p>
            <a:pPr lvl="1" eaLnBrk="1" hangingPunct="1"/>
            <a:r>
              <a:rPr lang="en-US" smtClean="0"/>
              <a:t>Factors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Long-term Debt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Beyond one year</a:t>
            </a:r>
          </a:p>
          <a:p>
            <a:pPr eaLnBrk="1" hangingPunct="1"/>
            <a:r>
              <a:rPr lang="en-US" dirty="0" smtClean="0"/>
              <a:t>Most </a:t>
            </a:r>
            <a:r>
              <a:rPr lang="en-US" dirty="0" smtClean="0"/>
              <a:t>often used to fund </a:t>
            </a:r>
            <a:r>
              <a:rPr lang="en-US" i="1" dirty="0" smtClean="0"/>
              <a:t>fixed </a:t>
            </a:r>
            <a:r>
              <a:rPr lang="en-US" dirty="0" smtClean="0"/>
              <a:t>asset purchases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Long-term Debt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7499350" cy="4800600"/>
          </a:xfrm>
        </p:spPr>
        <p:txBody>
          <a:bodyPr/>
          <a:lstStyle/>
          <a:p>
            <a:pPr eaLnBrk="1" hangingPunct="1"/>
            <a:r>
              <a:rPr lang="en-US" smtClean="0"/>
              <a:t>Banks: term loans</a:t>
            </a:r>
          </a:p>
          <a:p>
            <a:pPr eaLnBrk="1" hangingPunct="1"/>
            <a:r>
              <a:rPr lang="en-US" smtClean="0"/>
              <a:t>Leasing companies</a:t>
            </a:r>
          </a:p>
          <a:p>
            <a:pPr eaLnBrk="1" hangingPunct="1"/>
            <a:r>
              <a:rPr lang="en-US" smtClean="0"/>
              <a:t>Real estate lenders</a:t>
            </a:r>
          </a:p>
          <a:p>
            <a:pPr eaLnBrk="1" hangingPunct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Criteria for Lending by Bankers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4198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Ability of the business to generate enough cash flow to easily make interest and principle payments 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Entrepreneur’s ability to personally pay back the loan if the business fails 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Assets to serve as collateral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8458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Key Loan Documents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752600"/>
            <a:ext cx="7499350" cy="48006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Loan proposal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Loan document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Personal guarantees</a:t>
            </a:r>
            <a:r>
              <a:rPr lang="en-US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229600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/>
              <a:t>Financing a Small Business - Modest Growth</a:t>
            </a:r>
            <a:br>
              <a:rPr lang="en-US" sz="3600" dirty="0" smtClean="0"/>
            </a:br>
            <a:r>
              <a:rPr lang="en-US" sz="2200" dirty="0" smtClean="0"/>
              <a:t>Figure 9.1 </a:t>
            </a:r>
          </a:p>
        </p:txBody>
      </p:sp>
      <p:grpSp>
        <p:nvGrpSpPr>
          <p:cNvPr id="12291" name="Group 30"/>
          <p:cNvGrpSpPr>
            <a:grpSpLocks/>
          </p:cNvGrpSpPr>
          <p:nvPr/>
        </p:nvGrpSpPr>
        <p:grpSpPr bwMode="auto">
          <a:xfrm>
            <a:off x="1219200" y="1371600"/>
            <a:ext cx="7391400" cy="4724400"/>
            <a:chOff x="844" y="1108"/>
            <a:chExt cx="3488" cy="2486"/>
          </a:xfrm>
        </p:grpSpPr>
        <p:sp>
          <p:nvSpPr>
            <p:cNvPr id="12293" name="Freeform 17"/>
            <p:cNvSpPr>
              <a:spLocks/>
            </p:cNvSpPr>
            <p:nvPr/>
          </p:nvSpPr>
          <p:spPr bwMode="auto">
            <a:xfrm>
              <a:off x="1068" y="1407"/>
              <a:ext cx="3168" cy="1349"/>
            </a:xfrm>
            <a:custGeom>
              <a:avLst/>
              <a:gdLst>
                <a:gd name="T0" fmla="*/ 0 w 7980"/>
                <a:gd name="T1" fmla="*/ 1349 h 3373"/>
                <a:gd name="T2" fmla="*/ 1326 w 7980"/>
                <a:gd name="T3" fmla="*/ 1049 h 3373"/>
                <a:gd name="T4" fmla="*/ 2299 w 7980"/>
                <a:gd name="T5" fmla="*/ 137 h 3373"/>
                <a:gd name="T6" fmla="*/ 3168 w 7980"/>
                <a:gd name="T7" fmla="*/ 225 h 33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80"/>
                <a:gd name="T13" fmla="*/ 0 h 3373"/>
                <a:gd name="T14" fmla="*/ 7980 w 7980"/>
                <a:gd name="T15" fmla="*/ 3373 h 33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80" h="3373">
                  <a:moveTo>
                    <a:pt x="0" y="3373"/>
                  </a:moveTo>
                  <a:cubicBezTo>
                    <a:pt x="1187" y="3250"/>
                    <a:pt x="2375" y="3128"/>
                    <a:pt x="3340" y="2623"/>
                  </a:cubicBezTo>
                  <a:cubicBezTo>
                    <a:pt x="4305" y="2118"/>
                    <a:pt x="5017" y="686"/>
                    <a:pt x="5790" y="343"/>
                  </a:cubicBezTo>
                  <a:cubicBezTo>
                    <a:pt x="6563" y="0"/>
                    <a:pt x="7615" y="526"/>
                    <a:pt x="7980" y="563"/>
                  </a:cubicBezTo>
                </a:path>
              </a:pathLst>
            </a:custGeom>
            <a:noFill/>
            <a:ln w="635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12294" name="AutoShape 22"/>
            <p:cNvCxnSpPr>
              <a:cxnSpLocks noChangeShapeType="1"/>
            </p:cNvCxnSpPr>
            <p:nvPr/>
          </p:nvCxnSpPr>
          <p:spPr bwMode="auto">
            <a:xfrm>
              <a:off x="844" y="1144"/>
              <a:ext cx="0" cy="23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295" name="AutoShape 23"/>
            <p:cNvCxnSpPr>
              <a:cxnSpLocks noChangeShapeType="1"/>
            </p:cNvCxnSpPr>
            <p:nvPr/>
          </p:nvCxnSpPr>
          <p:spPr bwMode="auto">
            <a:xfrm>
              <a:off x="1764" y="1144"/>
              <a:ext cx="0" cy="23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296" name="AutoShape 24"/>
            <p:cNvCxnSpPr>
              <a:cxnSpLocks noChangeShapeType="1"/>
            </p:cNvCxnSpPr>
            <p:nvPr/>
          </p:nvCxnSpPr>
          <p:spPr bwMode="auto">
            <a:xfrm>
              <a:off x="2764" y="1144"/>
              <a:ext cx="0" cy="23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297" name="AutoShape 25"/>
            <p:cNvCxnSpPr>
              <a:cxnSpLocks noChangeShapeType="1"/>
            </p:cNvCxnSpPr>
            <p:nvPr/>
          </p:nvCxnSpPr>
          <p:spPr bwMode="auto">
            <a:xfrm>
              <a:off x="3680" y="1108"/>
              <a:ext cx="0" cy="2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98" name="Text Box 26"/>
            <p:cNvSpPr txBox="1">
              <a:spLocks noChangeArrowheads="1"/>
            </p:cNvSpPr>
            <p:nvPr/>
          </p:nvSpPr>
          <p:spPr bwMode="auto">
            <a:xfrm>
              <a:off x="1036" y="1152"/>
              <a:ext cx="576" cy="2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000"/>
                <a:t>Pre-launch</a:t>
              </a:r>
            </a:p>
          </p:txBody>
        </p:sp>
        <p:sp>
          <p:nvSpPr>
            <p:cNvPr id="12299" name="Text Box 27"/>
            <p:cNvSpPr txBox="1">
              <a:spLocks noChangeArrowheads="1"/>
            </p:cNvSpPr>
            <p:nvPr/>
          </p:nvSpPr>
          <p:spPr bwMode="auto">
            <a:xfrm>
              <a:off x="1956" y="1151"/>
              <a:ext cx="576" cy="2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000"/>
                <a:t>Start-up</a:t>
              </a:r>
            </a:p>
          </p:txBody>
        </p:sp>
        <p:sp>
          <p:nvSpPr>
            <p:cNvPr id="12300" name="Text Box 28"/>
            <p:cNvSpPr txBox="1">
              <a:spLocks noChangeArrowheads="1"/>
            </p:cNvSpPr>
            <p:nvPr/>
          </p:nvSpPr>
          <p:spPr bwMode="auto">
            <a:xfrm>
              <a:off x="2932" y="1151"/>
              <a:ext cx="576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000"/>
                <a:t>Growth</a:t>
              </a:r>
            </a:p>
          </p:txBody>
        </p:sp>
        <p:sp>
          <p:nvSpPr>
            <p:cNvPr id="12301" name="Text Box 29"/>
            <p:cNvSpPr txBox="1">
              <a:spLocks noChangeArrowheads="1"/>
            </p:cNvSpPr>
            <p:nvPr/>
          </p:nvSpPr>
          <p:spPr bwMode="auto">
            <a:xfrm>
              <a:off x="3756" y="1151"/>
              <a:ext cx="576" cy="2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000"/>
                <a:t>Transition</a:t>
              </a:r>
            </a:p>
          </p:txBody>
        </p:sp>
        <p:sp>
          <p:nvSpPr>
            <p:cNvPr id="12302" name="Text Box 18"/>
            <p:cNvSpPr txBox="1">
              <a:spLocks noChangeArrowheads="1"/>
            </p:cNvSpPr>
            <p:nvPr/>
          </p:nvSpPr>
          <p:spPr bwMode="auto">
            <a:xfrm>
              <a:off x="900" y="2368"/>
              <a:ext cx="3311" cy="202"/>
            </a:xfrm>
            <a:prstGeom prst="rect">
              <a:avLst/>
            </a:prstGeom>
            <a:solidFill>
              <a:srgbClr val="F8F8F8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000"/>
                <a:t>Bootstrapping</a:t>
              </a:r>
            </a:p>
          </p:txBody>
        </p:sp>
        <p:sp>
          <p:nvSpPr>
            <p:cNvPr id="12303" name="Text Box 19"/>
            <p:cNvSpPr txBox="1">
              <a:spLocks noChangeArrowheads="1"/>
            </p:cNvSpPr>
            <p:nvPr/>
          </p:nvSpPr>
          <p:spPr bwMode="auto">
            <a:xfrm>
              <a:off x="920" y="2812"/>
              <a:ext cx="2684" cy="202"/>
            </a:xfrm>
            <a:prstGeom prst="rect">
              <a:avLst/>
            </a:prstGeom>
            <a:solidFill>
              <a:srgbClr val="F8F8F8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000"/>
                <a:t>Self, friends, and family</a:t>
              </a:r>
            </a:p>
          </p:txBody>
        </p:sp>
        <p:sp>
          <p:nvSpPr>
            <p:cNvPr id="12304" name="Text Box 20"/>
            <p:cNvSpPr txBox="1">
              <a:spLocks noChangeArrowheads="1"/>
            </p:cNvSpPr>
            <p:nvPr/>
          </p:nvSpPr>
          <p:spPr bwMode="auto">
            <a:xfrm>
              <a:off x="1956" y="3108"/>
              <a:ext cx="1648" cy="202"/>
            </a:xfrm>
            <a:prstGeom prst="rect">
              <a:avLst/>
            </a:prstGeom>
            <a:solidFill>
              <a:srgbClr val="F8F8F8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000"/>
                <a:t>Equity financing</a:t>
              </a:r>
            </a:p>
          </p:txBody>
        </p:sp>
        <p:sp>
          <p:nvSpPr>
            <p:cNvPr id="12305" name="Text Box 21"/>
            <p:cNvSpPr txBox="1">
              <a:spLocks noChangeArrowheads="1"/>
            </p:cNvSpPr>
            <p:nvPr/>
          </p:nvSpPr>
          <p:spPr bwMode="auto">
            <a:xfrm>
              <a:off x="2624" y="3392"/>
              <a:ext cx="1584" cy="202"/>
            </a:xfrm>
            <a:prstGeom prst="rect">
              <a:avLst/>
            </a:prstGeom>
            <a:solidFill>
              <a:srgbClr val="F8F8F8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000"/>
                <a:t>Debt financing</a:t>
              </a:r>
            </a:p>
          </p:txBody>
        </p:sp>
      </p:grp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48400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smtClean="0"/>
              <a:t>Vang &amp; Hartman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Arial" pitchFamily="34" charset="0"/>
                <a:cs typeface="Arial" pitchFamily="34" charset="0"/>
              </a:rPr>
              <a:t>SBA Loans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Arial" pitchFamily="34" charset="0"/>
                <a:cs typeface="Arial" pitchFamily="34" charset="0"/>
              </a:rPr>
              <a:t>Funds provided by independent lenders </a:t>
            </a:r>
          </a:p>
          <a:p>
            <a:pPr eaLnBrk="1" hangingPunct="1"/>
            <a:r>
              <a:rPr lang="en-US" sz="2800" smtClean="0">
                <a:latin typeface="Arial" pitchFamily="34" charset="0"/>
                <a:cs typeface="Arial" pitchFamily="34" charset="0"/>
              </a:rPr>
              <a:t>Loan guaranty from SBA transfers risk of borrower non-payment, up to the amount of the guaranty, from the lender to SBA</a:t>
            </a:r>
          </a:p>
          <a:p>
            <a:pPr eaLnBrk="1" hangingPunct="1"/>
            <a:r>
              <a:rPr lang="en-US" sz="2800" smtClean="0">
                <a:latin typeface="Arial" pitchFamily="34" charset="0"/>
                <a:cs typeface="Arial" pitchFamily="34" charset="0"/>
              </a:rPr>
              <a:t> SBA loans are commercial bank loans guaranteed by the SBA</a:t>
            </a:r>
          </a:p>
          <a:p>
            <a:pPr eaLnBrk="1" hangingPunct="1"/>
            <a:r>
              <a:rPr lang="en-US" sz="2800" smtClean="0">
                <a:latin typeface="Arial" pitchFamily="34" charset="0"/>
                <a:cs typeface="Arial" pitchFamily="34" charset="0"/>
                <a:hlinkClick r:id="rId2"/>
              </a:rPr>
              <a:t>http://www.sba.gov/financing/index.html</a:t>
            </a:r>
            <a:endParaRPr lang="en-US" sz="280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27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Arial" pitchFamily="34" charset="0"/>
                <a:cs typeface="Arial" pitchFamily="34" charset="0"/>
              </a:rPr>
              <a:t>Basic SBA Loan Programs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962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Basic 7(a) Loan Guaranty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SBA’s primary business loan program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Helps qualified small businesses obtain financing when they might not be eligible for business loans through normal lending channels. 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504 Loan Program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Provides long-term, fixed-rate financing to small businesses to acquire real estate or machinery or equipment for expansion or modernization. 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69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Downside of Debt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772400" cy="3790950"/>
          </a:xfrm>
        </p:spPr>
        <p:txBody>
          <a:bodyPr/>
          <a:lstStyle/>
          <a:p>
            <a:pPr eaLnBrk="1" hangingPunct="1"/>
            <a:r>
              <a:rPr lang="en-US" smtClean="0"/>
              <a:t>Increased risk during economic slowdown</a:t>
            </a:r>
          </a:p>
          <a:p>
            <a:pPr eaLnBrk="1" hangingPunct="1"/>
            <a:r>
              <a:rPr lang="en-US" smtClean="0"/>
              <a:t>Impact on proceeds from business sale</a:t>
            </a:r>
          </a:p>
          <a:p>
            <a:pPr eaLnBrk="1" hangingPunct="1"/>
            <a:r>
              <a:rPr lang="en-US" smtClean="0"/>
              <a:t>Restrictive covenants</a:t>
            </a:r>
          </a:p>
          <a:p>
            <a:pPr eaLnBrk="1" hangingPunct="1"/>
            <a:r>
              <a:rPr lang="en-US" smtClean="0"/>
              <a:t>Personal guarantees</a:t>
            </a:r>
          </a:p>
          <a:p>
            <a:pPr eaLnBrk="1" hangingPunct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8001000" cy="11430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Example of Assets and Potential Funding Generated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Table 13.1</a:t>
            </a:r>
            <a:endParaRPr lang="en-US" sz="2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90600" y="1447800"/>
          <a:ext cx="7943852" cy="4813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963"/>
                <a:gridCol w="1985963"/>
                <a:gridCol w="1985963"/>
                <a:gridCol w="1985963"/>
              </a:tblGrid>
              <a:tr h="609609"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+mj-lt"/>
                          <a:ea typeface="Calibri"/>
                        </a:rPr>
                        <a:t>Asset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-15" dirty="0">
                          <a:latin typeface="+mj-lt"/>
                          <a:ea typeface="Times New Roman"/>
                        </a:rPr>
                        <a:t>Estimated value</a:t>
                      </a:r>
                      <a:endParaRPr lang="en-US" sz="2000" spc="-15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-15" dirty="0">
                          <a:latin typeface="+mj-lt"/>
                          <a:ea typeface="Times New Roman"/>
                        </a:rPr>
                        <a:t>Percentage financed</a:t>
                      </a:r>
                      <a:endParaRPr lang="en-US" sz="2000" spc="-15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-15" dirty="0">
                          <a:latin typeface="+mj-lt"/>
                          <a:ea typeface="Times New Roman"/>
                        </a:rPr>
                        <a:t>Potential funding generated</a:t>
                      </a:r>
                      <a:endParaRPr lang="en-US" sz="1800" spc="-15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69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5" dirty="0">
                          <a:latin typeface="+mn-lt"/>
                          <a:ea typeface="Times New Roman"/>
                        </a:rPr>
                        <a:t>Customer Purchase Orders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5">
                          <a:latin typeface="+mn-lt"/>
                          <a:ea typeface="Times New Roman"/>
                        </a:rPr>
                        <a:t>$50,000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5">
                          <a:latin typeface="+mn-lt"/>
                          <a:ea typeface="Times New Roman"/>
                        </a:rPr>
                        <a:t>70%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5">
                          <a:latin typeface="+mn-lt"/>
                          <a:ea typeface="Times New Roman"/>
                        </a:rPr>
                        <a:t>$35,000</a:t>
                      </a:r>
                    </a:p>
                  </a:txBody>
                  <a:tcPr marL="68580" marR="68580" marT="0" marB="0"/>
                </a:tc>
              </a:tr>
              <a:tr h="5969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5" dirty="0">
                          <a:latin typeface="+mn-lt"/>
                          <a:ea typeface="Times New Roman"/>
                        </a:rPr>
                        <a:t>Accts. Receivable (&lt;60 days)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5" dirty="0">
                          <a:latin typeface="+mn-lt"/>
                          <a:ea typeface="Times New Roman"/>
                        </a:rPr>
                        <a:t>$80,000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5">
                          <a:latin typeface="+mn-lt"/>
                          <a:ea typeface="Times New Roman"/>
                        </a:rPr>
                        <a:t>70%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5">
                          <a:latin typeface="+mn-lt"/>
                          <a:ea typeface="Times New Roman"/>
                        </a:rPr>
                        <a:t>$56,000</a:t>
                      </a:r>
                    </a:p>
                  </a:txBody>
                  <a:tcPr marL="68580" marR="68580" marT="0" marB="0"/>
                </a:tc>
              </a:tr>
              <a:tr h="4539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5">
                          <a:latin typeface="+mn-lt"/>
                          <a:ea typeface="Times New Roman"/>
                        </a:rPr>
                        <a:t>Inventory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5" dirty="0">
                          <a:latin typeface="+mn-lt"/>
                          <a:ea typeface="Times New Roman"/>
                        </a:rPr>
                        <a:t>$20,000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5">
                          <a:latin typeface="+mn-lt"/>
                          <a:ea typeface="Times New Roman"/>
                        </a:rPr>
                        <a:t>30%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5">
                          <a:latin typeface="+mn-lt"/>
                          <a:ea typeface="Times New Roman"/>
                        </a:rPr>
                        <a:t>$ 6,000</a:t>
                      </a:r>
                    </a:p>
                  </a:txBody>
                  <a:tcPr marL="68580" marR="68580" marT="0" marB="0"/>
                </a:tc>
              </a:tr>
              <a:tr h="5969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5">
                          <a:latin typeface="+mn-lt"/>
                          <a:ea typeface="Times New Roman"/>
                        </a:rPr>
                        <a:t>Leasehold Improvements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5" dirty="0">
                          <a:latin typeface="+mn-lt"/>
                          <a:ea typeface="Times New Roman"/>
                        </a:rPr>
                        <a:t>$10,000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5">
                          <a:latin typeface="+mn-lt"/>
                          <a:ea typeface="Times New Roman"/>
                        </a:rPr>
                        <a:t>50%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5">
                          <a:latin typeface="+mn-lt"/>
                          <a:ea typeface="Times New Roman"/>
                        </a:rPr>
                        <a:t>$ 5,000</a:t>
                      </a:r>
                    </a:p>
                  </a:txBody>
                  <a:tcPr marL="68580" marR="68580" marT="0" marB="0"/>
                </a:tc>
              </a:tr>
              <a:tr h="4539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5">
                          <a:latin typeface="+mn-lt"/>
                          <a:ea typeface="Times New Roman"/>
                        </a:rPr>
                        <a:t>Building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5" dirty="0">
                          <a:latin typeface="+mn-lt"/>
                          <a:ea typeface="Times New Roman"/>
                        </a:rPr>
                        <a:t>$120,000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5">
                          <a:latin typeface="+mn-lt"/>
                          <a:ea typeface="Times New Roman"/>
                        </a:rPr>
                        <a:t>70%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5">
                          <a:latin typeface="+mn-lt"/>
                          <a:ea typeface="Times New Roman"/>
                        </a:rPr>
                        <a:t>$84,000</a:t>
                      </a:r>
                    </a:p>
                  </a:txBody>
                  <a:tcPr marL="68580" marR="68580" marT="0" marB="0"/>
                </a:tc>
              </a:tr>
              <a:tr h="4539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5">
                          <a:latin typeface="+mn-lt"/>
                          <a:ea typeface="Times New Roman"/>
                        </a:rPr>
                        <a:t>Undeveloped Land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5">
                          <a:latin typeface="+mn-lt"/>
                          <a:ea typeface="Times New Roman"/>
                        </a:rPr>
                        <a:t>$40,000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5" dirty="0">
                          <a:latin typeface="+mn-lt"/>
                          <a:ea typeface="Times New Roman"/>
                        </a:rPr>
                        <a:t>40%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5">
                          <a:latin typeface="+mn-lt"/>
                          <a:ea typeface="Times New Roman"/>
                        </a:rPr>
                        <a:t>$16,000</a:t>
                      </a:r>
                    </a:p>
                  </a:txBody>
                  <a:tcPr marL="68580" marR="68580" marT="0" marB="0"/>
                </a:tc>
              </a:tr>
              <a:tr h="4539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5">
                          <a:latin typeface="+mn-lt"/>
                          <a:ea typeface="Times New Roman"/>
                        </a:rPr>
                        <a:t>Equipment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5">
                          <a:latin typeface="+mn-lt"/>
                          <a:ea typeface="Times New Roman"/>
                        </a:rPr>
                        <a:t>$15,000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5" dirty="0">
                          <a:latin typeface="+mn-lt"/>
                          <a:ea typeface="Times New Roman"/>
                        </a:rPr>
                        <a:t>80%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5">
                          <a:latin typeface="+mn-lt"/>
                          <a:ea typeface="Times New Roman"/>
                        </a:rPr>
                        <a:t>$12,000</a:t>
                      </a:r>
                    </a:p>
                  </a:txBody>
                  <a:tcPr marL="68580" marR="68580" marT="0" marB="0"/>
                </a:tc>
              </a:tr>
              <a:tr h="5969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5">
                          <a:latin typeface="+mn-lt"/>
                          <a:ea typeface="Times New Roman"/>
                        </a:rPr>
                        <a:t>Total of Business Funding Sources</a:t>
                      </a:r>
                      <a:endParaRPr lang="en-US" sz="1600" spc="-15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5" dirty="0">
                          <a:latin typeface="+mn-lt"/>
                          <a:ea typeface="Times New Roman"/>
                        </a:rPr>
                        <a:t>$335,000</a:t>
                      </a:r>
                      <a:endParaRPr lang="en-US" sz="1600" spc="-15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spc="-15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5" dirty="0">
                          <a:latin typeface="+mn-lt"/>
                          <a:ea typeface="Times New Roman"/>
                        </a:rPr>
                        <a:t>$214,000</a:t>
                      </a:r>
                      <a:endParaRPr lang="en-US" sz="1600" spc="-15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err="1" smtClean="0"/>
              <a:t>Vang</a:t>
            </a:r>
            <a:r>
              <a:rPr lang="en-US" dirty="0" smtClean="0"/>
              <a:t> &amp; Hartman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794385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satMod val="130000"/>
                  </a:schemeClr>
                </a:solidFill>
              </a:rPr>
              <a:t>Outline: Chapter 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14</a:t>
            </a:r>
            <a:r>
              <a:rPr lang="en-US" sz="40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40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4000" dirty="0">
                <a:solidFill>
                  <a:schemeClr val="tx2">
                    <a:satMod val="130000"/>
                  </a:schemeClr>
                </a:solidFill>
              </a:rPr>
              <a:t>Financing the High Growth Business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315200" cy="4495800"/>
          </a:xfrm>
        </p:spPr>
        <p:txBody>
          <a:bodyPr/>
          <a:lstStyle/>
          <a:p>
            <a:r>
              <a:rPr lang="en-US" sz="2800" smtClean="0"/>
              <a:t>What Venture Capitalists and Private Equity Funds Provide – The Four “C’s” </a:t>
            </a:r>
          </a:p>
          <a:p>
            <a:r>
              <a:rPr lang="en-US" sz="2800" smtClean="0"/>
              <a:t>Integrating Profitability into the Business Plan </a:t>
            </a:r>
            <a:endParaRPr lang="en-US" sz="2800" u="sng" smtClean="0"/>
          </a:p>
          <a:p>
            <a:r>
              <a:rPr lang="en-US" sz="2800" smtClean="0"/>
              <a:t>Stages of the Firm</a:t>
            </a:r>
            <a:endParaRPr lang="en-US" sz="2800" u="sng" smtClean="0"/>
          </a:p>
          <a:p>
            <a:r>
              <a:rPr lang="en-US" sz="2800" smtClean="0"/>
              <a:t>Stages of Business Funding</a:t>
            </a:r>
          </a:p>
          <a:p>
            <a:r>
              <a:rPr lang="en-US" sz="2800" smtClean="0"/>
              <a:t>The Dark Side of Venture Capital Financing</a:t>
            </a:r>
            <a:endParaRPr lang="en-US" sz="2800" u="sng" smtClean="0"/>
          </a:p>
          <a:p>
            <a:r>
              <a:rPr lang="en-US" sz="2800" smtClean="0"/>
              <a:t>Initial Contact with a Venture Capitalist</a:t>
            </a:r>
            <a:endParaRPr lang="en-US" sz="2800" u="sng" smtClean="0"/>
          </a:p>
          <a:p>
            <a:r>
              <a:rPr lang="en-US" sz="2800" smtClean="0"/>
              <a:t>Initial Public Offering (IPO)</a:t>
            </a:r>
          </a:p>
          <a:p>
            <a:r>
              <a:rPr lang="en-US" sz="2800" smtClean="0"/>
              <a:t>The Process of the IPO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229600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/>
              <a:t>Financing a High Growth Venture</a:t>
            </a:r>
            <a:br>
              <a:rPr lang="en-US" sz="3600" dirty="0" smtClean="0"/>
            </a:br>
            <a:r>
              <a:rPr lang="en-US" sz="2200" dirty="0" smtClean="0"/>
              <a:t>Figure 14.1 </a:t>
            </a: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48400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smtClean="0"/>
              <a:t>Vang &amp; Hartman</a:t>
            </a:r>
            <a:endParaRPr lang="en-US" dirty="0"/>
          </a:p>
        </p:txBody>
      </p:sp>
      <p:grpSp>
        <p:nvGrpSpPr>
          <p:cNvPr id="47108" name="Group 73"/>
          <p:cNvGrpSpPr>
            <a:grpSpLocks/>
          </p:cNvGrpSpPr>
          <p:nvPr/>
        </p:nvGrpSpPr>
        <p:grpSpPr bwMode="auto">
          <a:xfrm>
            <a:off x="1143000" y="1371600"/>
            <a:ext cx="7391400" cy="4724400"/>
            <a:chOff x="1228" y="834"/>
            <a:chExt cx="3488" cy="2361"/>
          </a:xfrm>
        </p:grpSpPr>
        <p:sp>
          <p:nvSpPr>
            <p:cNvPr id="47109" name="Freeform 63"/>
            <p:cNvSpPr>
              <a:spLocks/>
            </p:cNvSpPr>
            <p:nvPr/>
          </p:nvSpPr>
          <p:spPr bwMode="auto">
            <a:xfrm>
              <a:off x="1452" y="1089"/>
              <a:ext cx="3168" cy="1349"/>
            </a:xfrm>
            <a:custGeom>
              <a:avLst/>
              <a:gdLst>
                <a:gd name="T0" fmla="*/ 0 w 7980"/>
                <a:gd name="T1" fmla="*/ 3373 h 3373"/>
                <a:gd name="T2" fmla="*/ 3340 w 7980"/>
                <a:gd name="T3" fmla="*/ 2623 h 3373"/>
                <a:gd name="T4" fmla="*/ 5790 w 7980"/>
                <a:gd name="T5" fmla="*/ 343 h 3373"/>
                <a:gd name="T6" fmla="*/ 7980 w 7980"/>
                <a:gd name="T7" fmla="*/ 563 h 33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80"/>
                <a:gd name="T13" fmla="*/ 0 h 3373"/>
                <a:gd name="T14" fmla="*/ 7980 w 7980"/>
                <a:gd name="T15" fmla="*/ 3373 h 33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80" h="3373">
                  <a:moveTo>
                    <a:pt x="0" y="3373"/>
                  </a:moveTo>
                  <a:cubicBezTo>
                    <a:pt x="1187" y="3250"/>
                    <a:pt x="2375" y="3128"/>
                    <a:pt x="3340" y="2623"/>
                  </a:cubicBezTo>
                  <a:cubicBezTo>
                    <a:pt x="4305" y="2118"/>
                    <a:pt x="5017" y="686"/>
                    <a:pt x="5790" y="343"/>
                  </a:cubicBezTo>
                  <a:cubicBezTo>
                    <a:pt x="6563" y="0"/>
                    <a:pt x="7615" y="526"/>
                    <a:pt x="7980" y="563"/>
                  </a:cubicBezTo>
                </a:path>
              </a:pathLst>
            </a:custGeom>
            <a:noFill/>
            <a:ln w="635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47110" name="AutoShape 65"/>
            <p:cNvCxnSpPr>
              <a:cxnSpLocks noChangeShapeType="1"/>
            </p:cNvCxnSpPr>
            <p:nvPr/>
          </p:nvCxnSpPr>
          <p:spPr bwMode="auto">
            <a:xfrm>
              <a:off x="1228" y="834"/>
              <a:ext cx="0" cy="23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11" name="AutoShape 66"/>
            <p:cNvCxnSpPr>
              <a:cxnSpLocks noChangeShapeType="1"/>
            </p:cNvCxnSpPr>
            <p:nvPr/>
          </p:nvCxnSpPr>
          <p:spPr bwMode="auto">
            <a:xfrm>
              <a:off x="2148" y="834"/>
              <a:ext cx="0" cy="23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12" name="AutoShape 67"/>
            <p:cNvCxnSpPr>
              <a:cxnSpLocks noChangeShapeType="1"/>
            </p:cNvCxnSpPr>
            <p:nvPr/>
          </p:nvCxnSpPr>
          <p:spPr bwMode="auto">
            <a:xfrm>
              <a:off x="3148" y="834"/>
              <a:ext cx="0" cy="23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13" name="AutoShape 68"/>
            <p:cNvCxnSpPr>
              <a:cxnSpLocks noChangeShapeType="1"/>
            </p:cNvCxnSpPr>
            <p:nvPr/>
          </p:nvCxnSpPr>
          <p:spPr bwMode="auto">
            <a:xfrm>
              <a:off x="4064" y="834"/>
              <a:ext cx="0" cy="23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114" name="Text Box 69"/>
            <p:cNvSpPr txBox="1">
              <a:spLocks noChangeArrowheads="1"/>
            </p:cNvSpPr>
            <p:nvPr/>
          </p:nvSpPr>
          <p:spPr bwMode="auto">
            <a:xfrm>
              <a:off x="1412" y="834"/>
              <a:ext cx="576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Pre-launch</a:t>
              </a:r>
            </a:p>
          </p:txBody>
        </p:sp>
        <p:sp>
          <p:nvSpPr>
            <p:cNvPr id="47115" name="Text Box 70"/>
            <p:cNvSpPr txBox="1">
              <a:spLocks noChangeArrowheads="1"/>
            </p:cNvSpPr>
            <p:nvPr/>
          </p:nvSpPr>
          <p:spPr bwMode="auto">
            <a:xfrm>
              <a:off x="2340" y="834"/>
              <a:ext cx="576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Start-up</a:t>
              </a:r>
            </a:p>
          </p:txBody>
        </p:sp>
        <p:sp>
          <p:nvSpPr>
            <p:cNvPr id="47116" name="Text Box 71"/>
            <p:cNvSpPr txBox="1">
              <a:spLocks noChangeArrowheads="1"/>
            </p:cNvSpPr>
            <p:nvPr/>
          </p:nvSpPr>
          <p:spPr bwMode="auto">
            <a:xfrm>
              <a:off x="3316" y="834"/>
              <a:ext cx="576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Growth</a:t>
              </a:r>
            </a:p>
          </p:txBody>
        </p:sp>
        <p:sp>
          <p:nvSpPr>
            <p:cNvPr id="47117" name="Text Box 72"/>
            <p:cNvSpPr txBox="1">
              <a:spLocks noChangeArrowheads="1"/>
            </p:cNvSpPr>
            <p:nvPr/>
          </p:nvSpPr>
          <p:spPr bwMode="auto">
            <a:xfrm>
              <a:off x="4140" y="834"/>
              <a:ext cx="576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Transition</a:t>
              </a:r>
            </a:p>
          </p:txBody>
        </p:sp>
        <p:sp>
          <p:nvSpPr>
            <p:cNvPr id="47118" name="Text Box 64"/>
            <p:cNvSpPr txBox="1">
              <a:spLocks noChangeArrowheads="1"/>
            </p:cNvSpPr>
            <p:nvPr/>
          </p:nvSpPr>
          <p:spPr bwMode="auto">
            <a:xfrm>
              <a:off x="2416" y="2414"/>
              <a:ext cx="1641" cy="173"/>
            </a:xfrm>
            <a:prstGeom prst="rect">
              <a:avLst/>
            </a:prstGeom>
            <a:solidFill>
              <a:srgbClr val="F8F8F8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Venture capital equity financing</a:t>
              </a:r>
            </a:p>
          </p:txBody>
        </p:sp>
      </p:grp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“Four Cs” of Venture Capital</a:t>
            </a:r>
            <a:endParaRPr lang="en-US" dirty="0"/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5250" cy="4800600"/>
          </a:xfrm>
        </p:spPr>
        <p:txBody>
          <a:bodyPr/>
          <a:lstStyle/>
          <a:p>
            <a:r>
              <a:rPr lang="en-US" smtClean="0"/>
              <a:t>Capital</a:t>
            </a:r>
          </a:p>
          <a:p>
            <a:r>
              <a:rPr lang="en-US" smtClean="0"/>
              <a:t>Contacts</a:t>
            </a:r>
          </a:p>
          <a:p>
            <a:r>
              <a:rPr lang="en-US" smtClean="0"/>
              <a:t>Counsel</a:t>
            </a:r>
          </a:p>
          <a:p>
            <a:r>
              <a:rPr lang="en-US" smtClean="0"/>
              <a:t>Credibility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err="1" smtClean="0"/>
              <a:t>Vang</a:t>
            </a:r>
            <a:r>
              <a:rPr lang="en-US" dirty="0" smtClean="0"/>
              <a:t> &amp; Hartman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6962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Stages of High 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Growth Business </a:t>
            </a:r>
            <a:r>
              <a:rPr lang="en-US" sz="4000" dirty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Funding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3733800"/>
          </a:xfrm>
        </p:spPr>
        <p:txBody>
          <a:bodyPr/>
          <a:lstStyle/>
          <a:p>
            <a:pPr marL="365760" indent="-283464" eaLnBrk="1" hangingPunct="1">
              <a:defRPr/>
            </a:pPr>
            <a:r>
              <a:rPr lang="en-US" dirty="0" smtClean="0"/>
              <a:t>Initial stage</a:t>
            </a:r>
          </a:p>
          <a:p>
            <a:pPr marL="365760" indent="-283464" eaLnBrk="1" hangingPunct="1">
              <a:defRPr/>
            </a:pPr>
            <a:r>
              <a:rPr lang="en-US" dirty="0" smtClean="0">
                <a:cs typeface="Times New Roman" pitchFamily="18" charset="0"/>
              </a:rPr>
              <a:t>First round financing</a:t>
            </a:r>
            <a:r>
              <a:rPr lang="en-US" dirty="0" smtClean="0"/>
              <a:t> </a:t>
            </a:r>
          </a:p>
          <a:p>
            <a:pPr marL="365760" indent="-283464" eaLnBrk="1" hangingPunct="1">
              <a:defRPr/>
            </a:pPr>
            <a:r>
              <a:rPr lang="en-US" dirty="0" smtClean="0">
                <a:cs typeface="Times New Roman" pitchFamily="18" charset="0"/>
              </a:rPr>
              <a:t>Second round financing</a:t>
            </a:r>
            <a:r>
              <a:rPr lang="en-US" dirty="0" smtClean="0"/>
              <a:t> </a:t>
            </a:r>
          </a:p>
          <a:p>
            <a:pPr marL="365760" indent="-283464" eaLnBrk="1" hangingPunct="1">
              <a:defRPr/>
            </a:pPr>
            <a:r>
              <a:rPr lang="en-US" dirty="0" smtClean="0">
                <a:cs typeface="Times New Roman" pitchFamily="18" charset="0"/>
              </a:rPr>
              <a:t>Late round financing</a:t>
            </a:r>
            <a:r>
              <a:rPr lang="en-US" dirty="0" smtClean="0"/>
              <a:t> 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4638"/>
            <a:ext cx="77914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Initial Stage Funding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File for incorporation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Write business plan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Find office and development space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Completion of initial design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Hire key development personnel 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Complete prototype unit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Complete prototype testing</a:t>
            </a:r>
            <a:r>
              <a:rPr lang="en-US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4638"/>
            <a:ext cx="77914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First Round Financing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cs typeface="Times New Roman" pitchFamily="18" charset="0"/>
              </a:rPr>
              <a:t>Secure key vendors </a:t>
            </a:r>
          </a:p>
          <a:p>
            <a:pPr eaLnBrk="1" hangingPunct="1"/>
            <a:r>
              <a:rPr lang="en-US" sz="2800" smtClean="0">
                <a:cs typeface="Times New Roman" pitchFamily="18" charset="0"/>
              </a:rPr>
              <a:t>Hire key service or manufacturing personnel</a:t>
            </a:r>
          </a:p>
          <a:p>
            <a:pPr eaLnBrk="1" hangingPunct="1"/>
            <a:r>
              <a:rPr lang="en-US" sz="2800" smtClean="0">
                <a:cs typeface="Times New Roman" pitchFamily="18" charset="0"/>
              </a:rPr>
              <a:t>Rent or build manufacturing facility</a:t>
            </a:r>
          </a:p>
          <a:p>
            <a:pPr eaLnBrk="1" hangingPunct="1"/>
            <a:r>
              <a:rPr lang="en-US" sz="2800" smtClean="0">
                <a:cs typeface="Times New Roman" pitchFamily="18" charset="0"/>
              </a:rPr>
              <a:t>Purchase manufacturing equipment</a:t>
            </a:r>
          </a:p>
          <a:p>
            <a:pPr eaLnBrk="1" hangingPunct="1"/>
            <a:r>
              <a:rPr lang="en-US" sz="2800" smtClean="0">
                <a:cs typeface="Times New Roman" pitchFamily="18" charset="0"/>
              </a:rPr>
              <a:t>Market testing</a:t>
            </a:r>
          </a:p>
          <a:p>
            <a:pPr eaLnBrk="1" hangingPunct="1"/>
            <a:r>
              <a:rPr lang="en-US" sz="2800" smtClean="0">
                <a:cs typeface="Times New Roman" pitchFamily="18" charset="0"/>
              </a:rPr>
              <a:t>First sales contract</a:t>
            </a:r>
          </a:p>
          <a:p>
            <a:pPr eaLnBrk="1" hangingPunct="1"/>
            <a:r>
              <a:rPr lang="en-US" sz="2800" smtClean="0">
                <a:cs typeface="Times New Roman" pitchFamily="18" charset="0"/>
              </a:rPr>
              <a:t>Production of first manufactured unit</a:t>
            </a:r>
          </a:p>
          <a:p>
            <a:pPr eaLnBrk="1" hangingPunct="1"/>
            <a:r>
              <a:rPr lang="en-US" sz="2800" smtClean="0">
                <a:cs typeface="Times New Roman" pitchFamily="18" charset="0"/>
              </a:rPr>
              <a:t>First 100, 1000, 10000 units, etc.</a:t>
            </a:r>
          </a:p>
          <a:p>
            <a:pPr eaLnBrk="1" hangingPunct="1"/>
            <a:endParaRPr lang="en-US" sz="28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8153400" cy="990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dirty="0" smtClean="0"/>
              <a:t>Financing a High-Growth, High-Potential Venture</a:t>
            </a:r>
            <a:br>
              <a:rPr lang="en-US" sz="3200" dirty="0" smtClean="0"/>
            </a:br>
            <a:r>
              <a:rPr lang="en-US" sz="2000" dirty="0" smtClean="0"/>
              <a:t>Figure 9.2</a:t>
            </a:r>
            <a:endParaRPr lang="en-US" sz="3200" dirty="0" smtClean="0"/>
          </a:p>
        </p:txBody>
      </p:sp>
      <p:grpSp>
        <p:nvGrpSpPr>
          <p:cNvPr id="13315" name="Group 33"/>
          <p:cNvGrpSpPr>
            <a:grpSpLocks/>
          </p:cNvGrpSpPr>
          <p:nvPr/>
        </p:nvGrpSpPr>
        <p:grpSpPr bwMode="auto">
          <a:xfrm>
            <a:off x="1219200" y="1219200"/>
            <a:ext cx="7467600" cy="4953000"/>
            <a:chOff x="1324" y="921"/>
            <a:chExt cx="3488" cy="2361"/>
          </a:xfrm>
        </p:grpSpPr>
        <p:sp>
          <p:nvSpPr>
            <p:cNvPr id="13317" name="Freeform 20"/>
            <p:cNvSpPr>
              <a:spLocks/>
            </p:cNvSpPr>
            <p:nvPr/>
          </p:nvSpPr>
          <p:spPr bwMode="auto">
            <a:xfrm>
              <a:off x="1548" y="1137"/>
              <a:ext cx="3168" cy="1349"/>
            </a:xfrm>
            <a:custGeom>
              <a:avLst/>
              <a:gdLst>
                <a:gd name="T0" fmla="*/ 0 w 7980"/>
                <a:gd name="T1" fmla="*/ 1349 h 3373"/>
                <a:gd name="T2" fmla="*/ 1326 w 7980"/>
                <a:gd name="T3" fmla="*/ 1049 h 3373"/>
                <a:gd name="T4" fmla="*/ 2299 w 7980"/>
                <a:gd name="T5" fmla="*/ 137 h 3373"/>
                <a:gd name="T6" fmla="*/ 3168 w 7980"/>
                <a:gd name="T7" fmla="*/ 225 h 33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80"/>
                <a:gd name="T13" fmla="*/ 0 h 3373"/>
                <a:gd name="T14" fmla="*/ 7980 w 7980"/>
                <a:gd name="T15" fmla="*/ 3373 h 33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80" h="3373">
                  <a:moveTo>
                    <a:pt x="0" y="3373"/>
                  </a:moveTo>
                  <a:cubicBezTo>
                    <a:pt x="1187" y="3250"/>
                    <a:pt x="2375" y="3128"/>
                    <a:pt x="3340" y="2623"/>
                  </a:cubicBezTo>
                  <a:cubicBezTo>
                    <a:pt x="4305" y="2118"/>
                    <a:pt x="5017" y="686"/>
                    <a:pt x="5790" y="343"/>
                  </a:cubicBezTo>
                  <a:cubicBezTo>
                    <a:pt x="6563" y="0"/>
                    <a:pt x="7615" y="526"/>
                    <a:pt x="7980" y="563"/>
                  </a:cubicBezTo>
                </a:path>
              </a:pathLst>
            </a:custGeom>
            <a:noFill/>
            <a:ln w="635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cxnSp>
          <p:nvCxnSpPr>
            <p:cNvPr id="13318" name="AutoShape 25"/>
            <p:cNvCxnSpPr>
              <a:cxnSpLocks noChangeShapeType="1"/>
            </p:cNvCxnSpPr>
            <p:nvPr/>
          </p:nvCxnSpPr>
          <p:spPr bwMode="auto">
            <a:xfrm>
              <a:off x="1324" y="921"/>
              <a:ext cx="0" cy="23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19" name="AutoShape 26"/>
            <p:cNvCxnSpPr>
              <a:cxnSpLocks noChangeShapeType="1"/>
            </p:cNvCxnSpPr>
            <p:nvPr/>
          </p:nvCxnSpPr>
          <p:spPr bwMode="auto">
            <a:xfrm>
              <a:off x="2244" y="921"/>
              <a:ext cx="0" cy="23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0" name="AutoShape 27"/>
            <p:cNvCxnSpPr>
              <a:cxnSpLocks noChangeShapeType="1"/>
            </p:cNvCxnSpPr>
            <p:nvPr/>
          </p:nvCxnSpPr>
          <p:spPr bwMode="auto">
            <a:xfrm>
              <a:off x="3244" y="921"/>
              <a:ext cx="0" cy="23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1" name="AutoShape 28"/>
            <p:cNvCxnSpPr>
              <a:cxnSpLocks noChangeShapeType="1"/>
            </p:cNvCxnSpPr>
            <p:nvPr/>
          </p:nvCxnSpPr>
          <p:spPr bwMode="auto">
            <a:xfrm>
              <a:off x="4160" y="921"/>
              <a:ext cx="0" cy="23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22" name="Text Box 29"/>
            <p:cNvSpPr txBox="1">
              <a:spLocks noChangeArrowheads="1"/>
            </p:cNvSpPr>
            <p:nvPr/>
          </p:nvSpPr>
          <p:spPr bwMode="auto">
            <a:xfrm>
              <a:off x="1508" y="921"/>
              <a:ext cx="576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>
                  <a:latin typeface="Calibri" pitchFamily="34" charset="0"/>
                </a:rPr>
                <a:t>Pre-launch</a:t>
              </a:r>
            </a:p>
          </p:txBody>
        </p:sp>
        <p:sp>
          <p:nvSpPr>
            <p:cNvPr id="13323" name="Text Box 30"/>
            <p:cNvSpPr txBox="1">
              <a:spLocks noChangeArrowheads="1"/>
            </p:cNvSpPr>
            <p:nvPr/>
          </p:nvSpPr>
          <p:spPr bwMode="auto">
            <a:xfrm>
              <a:off x="2436" y="921"/>
              <a:ext cx="576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>
                  <a:latin typeface="Calibri" pitchFamily="34" charset="0"/>
                </a:rPr>
                <a:t>Start-up</a:t>
              </a:r>
            </a:p>
          </p:txBody>
        </p:sp>
        <p:sp>
          <p:nvSpPr>
            <p:cNvPr id="13324" name="Text Box 31"/>
            <p:cNvSpPr txBox="1">
              <a:spLocks noChangeArrowheads="1"/>
            </p:cNvSpPr>
            <p:nvPr/>
          </p:nvSpPr>
          <p:spPr bwMode="auto">
            <a:xfrm>
              <a:off x="3412" y="921"/>
              <a:ext cx="576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>
                  <a:latin typeface="Calibri" pitchFamily="34" charset="0"/>
                </a:rPr>
                <a:t>Growth</a:t>
              </a:r>
            </a:p>
          </p:txBody>
        </p:sp>
        <p:sp>
          <p:nvSpPr>
            <p:cNvPr id="13325" name="Text Box 32"/>
            <p:cNvSpPr txBox="1">
              <a:spLocks noChangeArrowheads="1"/>
            </p:cNvSpPr>
            <p:nvPr/>
          </p:nvSpPr>
          <p:spPr bwMode="auto">
            <a:xfrm>
              <a:off x="4236" y="921"/>
              <a:ext cx="576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>
                  <a:latin typeface="Calibri" pitchFamily="34" charset="0"/>
                </a:rPr>
                <a:t>Transition</a:t>
              </a:r>
            </a:p>
          </p:txBody>
        </p:sp>
        <p:sp>
          <p:nvSpPr>
            <p:cNvPr id="13326" name="Text Box 21"/>
            <p:cNvSpPr txBox="1">
              <a:spLocks noChangeArrowheads="1"/>
            </p:cNvSpPr>
            <p:nvPr/>
          </p:nvSpPr>
          <p:spPr bwMode="auto">
            <a:xfrm>
              <a:off x="1380" y="2098"/>
              <a:ext cx="3311" cy="173"/>
            </a:xfrm>
            <a:prstGeom prst="rect">
              <a:avLst/>
            </a:prstGeom>
            <a:solidFill>
              <a:srgbClr val="F8F8F8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>
                  <a:latin typeface="Calibri" pitchFamily="34" charset="0"/>
                </a:rPr>
                <a:t>Bootstrapping</a:t>
              </a:r>
            </a:p>
          </p:txBody>
        </p:sp>
        <p:sp>
          <p:nvSpPr>
            <p:cNvPr id="13327" name="Text Box 22"/>
            <p:cNvSpPr txBox="1">
              <a:spLocks noChangeArrowheads="1"/>
            </p:cNvSpPr>
            <p:nvPr/>
          </p:nvSpPr>
          <p:spPr bwMode="auto">
            <a:xfrm>
              <a:off x="1400" y="2542"/>
              <a:ext cx="1814" cy="173"/>
            </a:xfrm>
            <a:prstGeom prst="rect">
              <a:avLst/>
            </a:prstGeom>
            <a:solidFill>
              <a:srgbClr val="F8F8F8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>
                  <a:latin typeface="Calibri" pitchFamily="34" charset="0"/>
                </a:rPr>
                <a:t>Seed financing from angels</a:t>
              </a:r>
            </a:p>
          </p:txBody>
        </p:sp>
        <p:sp>
          <p:nvSpPr>
            <p:cNvPr id="13328" name="Text Box 23"/>
            <p:cNvSpPr txBox="1">
              <a:spLocks noChangeArrowheads="1"/>
            </p:cNvSpPr>
            <p:nvPr/>
          </p:nvSpPr>
          <p:spPr bwMode="auto">
            <a:xfrm>
              <a:off x="2907" y="2792"/>
              <a:ext cx="1238" cy="173"/>
            </a:xfrm>
            <a:prstGeom prst="rect">
              <a:avLst/>
            </a:prstGeom>
            <a:solidFill>
              <a:srgbClr val="F8F8F8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>
                  <a:latin typeface="Calibri" pitchFamily="34" charset="0"/>
                </a:rPr>
                <a:t>Equity financing from VCs</a:t>
              </a:r>
            </a:p>
          </p:txBody>
        </p:sp>
        <p:sp>
          <p:nvSpPr>
            <p:cNvPr id="13329" name="Text Box 24"/>
            <p:cNvSpPr txBox="1">
              <a:spLocks noChangeArrowheads="1"/>
            </p:cNvSpPr>
            <p:nvPr/>
          </p:nvSpPr>
          <p:spPr bwMode="auto">
            <a:xfrm>
              <a:off x="3109" y="3051"/>
              <a:ext cx="1584" cy="173"/>
            </a:xfrm>
            <a:prstGeom prst="rect">
              <a:avLst/>
            </a:prstGeom>
            <a:solidFill>
              <a:srgbClr val="F8F8F8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>
                  <a:latin typeface="Calibri" pitchFamily="34" charset="0"/>
                </a:rPr>
                <a:t>Debt financing</a:t>
              </a:r>
            </a:p>
          </p:txBody>
        </p:sp>
      </p:grp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381750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smtClean="0"/>
              <a:t>Vang &amp; Hartman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4638"/>
            <a:ext cx="77914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Second Round Financing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772400" cy="36576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Break-even level of sales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Development of next generation of product</a:t>
            </a:r>
            <a:r>
              <a:rPr lang="en-US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Late Round Financing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Initial public offering 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Sale of business</a:t>
            </a:r>
            <a:r>
              <a:rPr lang="en-US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8001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Initial Contact with a Venture Capitalist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cs typeface="Times New Roman" pitchFamily="18" charset="0"/>
              </a:rPr>
              <a:t>Funding amount</a:t>
            </a:r>
            <a:r>
              <a:rPr lang="en-US" sz="28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cs typeface="Times New Roman" pitchFamily="18" charset="0"/>
              </a:rPr>
              <a:t>Duration</a:t>
            </a:r>
            <a:r>
              <a:rPr lang="en-US" sz="28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cs typeface="Times New Roman" pitchFamily="18" charset="0"/>
              </a:rPr>
              <a:t>Summary of the project</a:t>
            </a:r>
            <a:r>
              <a:rPr lang="en-US" sz="28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cs typeface="Times New Roman" pitchFamily="18" charset="0"/>
              </a:rPr>
              <a:t>Use of funding</a:t>
            </a:r>
            <a:r>
              <a:rPr lang="en-US" sz="28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cs typeface="Times New Roman" pitchFamily="18" charset="0"/>
              </a:rPr>
              <a:t>Confirm how the transaction will be liquidated</a:t>
            </a:r>
            <a:r>
              <a:rPr lang="en-US" sz="28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cs typeface="Times New Roman" pitchFamily="18" charset="0"/>
              </a:rPr>
              <a:t>Existing investment in the project</a:t>
            </a:r>
            <a:r>
              <a:rPr lang="en-US" sz="28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cs typeface="Times New Roman" pitchFamily="18" charset="0"/>
              </a:rPr>
              <a:t>Names of bankers, lawyers, accountants and consultants</a:t>
            </a:r>
            <a:r>
              <a:rPr lang="en-US" sz="28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cs typeface="Times New Roman" pitchFamily="18" charset="0"/>
              </a:rPr>
              <a:t>Unusual or sensitive information</a:t>
            </a:r>
            <a:r>
              <a:rPr lang="en-US" sz="280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3914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Venture Capital Term Sheet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772400" cy="4419600"/>
          </a:xfrm>
        </p:spPr>
        <p:txBody>
          <a:bodyPr/>
          <a:lstStyle/>
          <a:p>
            <a:pPr eaLnBrk="1" hangingPunct="1"/>
            <a:r>
              <a:rPr lang="en-US" sz="2400" smtClean="0">
                <a:cs typeface="Times New Roman" pitchFamily="18" charset="0"/>
              </a:rPr>
              <a:t>Amount the venture capitalist wishes to invest.</a:t>
            </a:r>
          </a:p>
          <a:p>
            <a:pPr eaLnBrk="1" hangingPunct="1"/>
            <a:r>
              <a:rPr lang="en-US" sz="2400" smtClean="0">
                <a:cs typeface="Times New Roman" pitchFamily="18" charset="0"/>
              </a:rPr>
              <a:t>Percentage of ownership to the venture capitalist.</a:t>
            </a:r>
          </a:p>
          <a:p>
            <a:pPr eaLnBrk="1" hangingPunct="1"/>
            <a:r>
              <a:rPr lang="en-US" sz="2400" smtClean="0">
                <a:cs typeface="Times New Roman" pitchFamily="18" charset="0"/>
              </a:rPr>
              <a:t>The nature of the investment such as loan, stock, warrants, etc.</a:t>
            </a:r>
          </a:p>
          <a:p>
            <a:pPr eaLnBrk="1" hangingPunct="1"/>
            <a:r>
              <a:rPr lang="en-US" sz="2400" smtClean="0">
                <a:cs typeface="Times New Roman" pitchFamily="18" charset="0"/>
              </a:rPr>
              <a:t>Governance rights of the venture capitalist.</a:t>
            </a:r>
          </a:p>
          <a:p>
            <a:pPr eaLnBrk="1" hangingPunct="1"/>
            <a:r>
              <a:rPr lang="en-US" sz="2400" smtClean="0">
                <a:cs typeface="Times New Roman" pitchFamily="18" charset="0"/>
              </a:rPr>
              <a:t>Right to eventually register shares for a public offering.</a:t>
            </a:r>
          </a:p>
          <a:p>
            <a:pPr eaLnBrk="1" hangingPunct="1"/>
            <a:r>
              <a:rPr lang="en-US" sz="2400" smtClean="0">
                <a:cs typeface="Times New Roman" pitchFamily="18" charset="0"/>
              </a:rPr>
              <a:t>Remaining conditions to be met by the entrepreneur such as periodic reports, financial statements, etc. </a:t>
            </a:r>
          </a:p>
          <a:p>
            <a:pPr eaLnBrk="1" hangingPunct="1"/>
            <a:r>
              <a:rPr lang="en-US" sz="2400" smtClean="0">
                <a:cs typeface="Times New Roman" pitchFamily="18" charset="0"/>
              </a:rPr>
              <a:t>An estimate of valuation of the company. </a:t>
            </a:r>
          </a:p>
          <a:p>
            <a:pPr eaLnBrk="1" hangingPunct="1"/>
            <a:r>
              <a:rPr lang="en-US" sz="2400" smtClean="0">
                <a:cs typeface="Times New Roman" pitchFamily="18" charset="0"/>
              </a:rPr>
              <a:t>Specific requirements on what the money is to be used for or specific assets that must be purchased with the funds.</a:t>
            </a:r>
            <a:endParaRPr lang="en-US" sz="24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Initial Public Offering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7747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Advantages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Disadvantages</a:t>
                      </a:r>
                      <a:endParaRPr lang="en-US" sz="2800" dirty="0"/>
                    </a:p>
                  </a:txBody>
                  <a:tcPr/>
                </a:tc>
              </a:tr>
              <a:tr h="7747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Diversification</a:t>
                      </a:r>
                      <a:r>
                        <a:rPr lang="en-US" sz="2400" baseline="0" dirty="0" smtClean="0"/>
                        <a:t> and liquidity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Reporting</a:t>
                      </a:r>
                      <a:r>
                        <a:rPr lang="en-US" sz="2400" baseline="0" dirty="0" smtClean="0"/>
                        <a:t> costs</a:t>
                      </a:r>
                      <a:endParaRPr lang="en-US" sz="2400" dirty="0"/>
                    </a:p>
                  </a:txBody>
                  <a:tcPr/>
                </a:tc>
              </a:tr>
              <a:tr h="7747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Ability to raise new cash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Disclosure</a:t>
                      </a:r>
                      <a:r>
                        <a:rPr lang="en-US" sz="2400" baseline="0" dirty="0" smtClean="0"/>
                        <a:t> of information</a:t>
                      </a:r>
                      <a:endParaRPr lang="en-US" sz="2400" dirty="0"/>
                    </a:p>
                  </a:txBody>
                  <a:tcPr/>
                </a:tc>
              </a:tr>
              <a:tr h="7747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Valuation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Maintenance</a:t>
                      </a:r>
                      <a:r>
                        <a:rPr lang="en-US" sz="2400" baseline="0" dirty="0" smtClean="0"/>
                        <a:t> of control</a:t>
                      </a:r>
                      <a:endParaRPr lang="en-US" sz="2400" dirty="0"/>
                    </a:p>
                  </a:txBody>
                  <a:tcPr/>
                </a:tc>
              </a:tr>
              <a:tr h="7747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Future business deals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7747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Publicity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err="1" smtClean="0"/>
              <a:t>Vang</a:t>
            </a:r>
            <a:r>
              <a:rPr lang="en-US" dirty="0" smtClean="0"/>
              <a:t> &amp; Hartman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391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Process of the IPO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7162800" cy="4495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cs typeface="Times New Roman" pitchFamily="18" charset="0"/>
              </a:rPr>
              <a:t>Selecting an investment banking firm</a:t>
            </a:r>
            <a:r>
              <a:rPr lang="en-US" smtClean="0"/>
              <a:t>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cs typeface="Times New Roman" pitchFamily="18" charset="0"/>
              </a:rPr>
              <a:t>The decision to underwrite or not underwrite</a:t>
            </a:r>
            <a:r>
              <a:rPr lang="en-US" smtClean="0"/>
              <a:t>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cs typeface="Times New Roman" pitchFamily="18" charset="0"/>
              </a:rPr>
              <a:t>Getting the paperwork in order and certifying the price of the offering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cs typeface="Times New Roman" pitchFamily="18" charset="0"/>
              </a:rPr>
              <a:t>The road show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cs typeface="Times New Roman" pitchFamily="18" charset="0"/>
              </a:rPr>
              <a:t>Determine the size of the book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cs typeface="Times New Roman" pitchFamily="18" charset="0"/>
              </a:rPr>
              <a:t>The first day of trading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924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</a:rPr>
              <a:t>Outline: Chapter 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10</a:t>
            </a:r>
            <a:r>
              <a:rPr lang="en-US" sz="36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6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  <a:t>Start-up Financing From the Entrepreneur, Friends and Family </a:t>
            </a:r>
            <a:endParaRPr lang="en-US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315200" cy="4267200"/>
          </a:xfrm>
        </p:spPr>
        <p:txBody>
          <a:bodyPr/>
          <a:lstStyle/>
          <a:p>
            <a:r>
              <a:rPr lang="en-US" smtClean="0"/>
              <a:t>Self-financing</a:t>
            </a:r>
          </a:p>
          <a:p>
            <a:r>
              <a:rPr lang="en-US" smtClean="0"/>
              <a:t>Advantages and Disadvantages of Self-financing  </a:t>
            </a:r>
          </a:p>
          <a:p>
            <a:r>
              <a:rPr lang="en-US" smtClean="0"/>
              <a:t>Friends and Family Financing</a:t>
            </a:r>
          </a:p>
          <a:p>
            <a:r>
              <a:rPr lang="en-US" smtClean="0"/>
              <a:t>Structure of Funds Invested </a:t>
            </a:r>
          </a:p>
          <a:p>
            <a:pPr lvl="1"/>
            <a:r>
              <a:rPr lang="en-US" smtClean="0"/>
              <a:t>Loan</a:t>
            </a:r>
          </a:p>
          <a:p>
            <a:pPr lvl="1"/>
            <a:r>
              <a:rPr lang="en-US" smtClean="0"/>
              <a:t>Equity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0" y="0"/>
            <a:ext cx="78676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400" dirty="0" smtClean="0"/>
              <a:t>Most Common Sources of Financing</a:t>
            </a:r>
            <a:br>
              <a:rPr lang="en-US" sz="4400" dirty="0" smtClean="0"/>
            </a:br>
            <a:r>
              <a:rPr lang="en-US" sz="3200" dirty="0" smtClean="0"/>
              <a:t>Figure 10.1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err="1" smtClean="0"/>
              <a:t>Vang</a:t>
            </a:r>
            <a:r>
              <a:rPr lang="en-US" dirty="0" smtClean="0"/>
              <a:t> &amp; Hartman</a:t>
            </a:r>
            <a:endParaRPr lang="en-US" dirty="0"/>
          </a:p>
        </p:txBody>
      </p:sp>
      <p:grpSp>
        <p:nvGrpSpPr>
          <p:cNvPr id="15364" name="Group 17"/>
          <p:cNvGrpSpPr>
            <a:grpSpLocks/>
          </p:cNvGrpSpPr>
          <p:nvPr/>
        </p:nvGrpSpPr>
        <p:grpSpPr bwMode="auto">
          <a:xfrm>
            <a:off x="1371600" y="1524000"/>
            <a:ext cx="7086600" cy="4648200"/>
            <a:chOff x="863" y="863"/>
            <a:chExt cx="3469" cy="2361"/>
          </a:xfrm>
        </p:grpSpPr>
        <p:sp>
          <p:nvSpPr>
            <p:cNvPr id="15365" name="Freeform 6"/>
            <p:cNvSpPr>
              <a:spLocks/>
            </p:cNvSpPr>
            <p:nvPr/>
          </p:nvSpPr>
          <p:spPr bwMode="auto">
            <a:xfrm>
              <a:off x="1068" y="1119"/>
              <a:ext cx="3168" cy="1349"/>
            </a:xfrm>
            <a:custGeom>
              <a:avLst/>
              <a:gdLst>
                <a:gd name="T0" fmla="*/ 0 w 7980"/>
                <a:gd name="T1" fmla="*/ 3373 h 3373"/>
                <a:gd name="T2" fmla="*/ 3340 w 7980"/>
                <a:gd name="T3" fmla="*/ 2623 h 3373"/>
                <a:gd name="T4" fmla="*/ 5790 w 7980"/>
                <a:gd name="T5" fmla="*/ 343 h 3373"/>
                <a:gd name="T6" fmla="*/ 7980 w 7980"/>
                <a:gd name="T7" fmla="*/ 563 h 33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80"/>
                <a:gd name="T13" fmla="*/ 0 h 3373"/>
                <a:gd name="T14" fmla="*/ 7980 w 7980"/>
                <a:gd name="T15" fmla="*/ 3373 h 33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80" h="3373">
                  <a:moveTo>
                    <a:pt x="0" y="3373"/>
                  </a:moveTo>
                  <a:cubicBezTo>
                    <a:pt x="1187" y="3250"/>
                    <a:pt x="2375" y="3128"/>
                    <a:pt x="3340" y="2623"/>
                  </a:cubicBezTo>
                  <a:cubicBezTo>
                    <a:pt x="4305" y="2118"/>
                    <a:pt x="5017" y="686"/>
                    <a:pt x="5790" y="343"/>
                  </a:cubicBezTo>
                  <a:cubicBezTo>
                    <a:pt x="6563" y="0"/>
                    <a:pt x="7615" y="526"/>
                    <a:pt x="7980" y="563"/>
                  </a:cubicBezTo>
                </a:path>
              </a:pathLst>
            </a:custGeom>
            <a:noFill/>
            <a:ln w="635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15366" name="AutoShape 8"/>
            <p:cNvCxnSpPr>
              <a:cxnSpLocks noChangeShapeType="1"/>
            </p:cNvCxnSpPr>
            <p:nvPr/>
          </p:nvCxnSpPr>
          <p:spPr bwMode="auto">
            <a:xfrm>
              <a:off x="863" y="863"/>
              <a:ext cx="0" cy="23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67" name="AutoShape 9"/>
            <p:cNvCxnSpPr>
              <a:cxnSpLocks noChangeShapeType="1"/>
            </p:cNvCxnSpPr>
            <p:nvPr/>
          </p:nvCxnSpPr>
          <p:spPr bwMode="auto">
            <a:xfrm>
              <a:off x="1764" y="863"/>
              <a:ext cx="0" cy="23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68" name="AutoShape 10"/>
            <p:cNvCxnSpPr>
              <a:cxnSpLocks noChangeShapeType="1"/>
            </p:cNvCxnSpPr>
            <p:nvPr/>
          </p:nvCxnSpPr>
          <p:spPr bwMode="auto">
            <a:xfrm>
              <a:off x="2764" y="863"/>
              <a:ext cx="0" cy="23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69" name="AutoShape 11"/>
            <p:cNvCxnSpPr>
              <a:cxnSpLocks noChangeShapeType="1"/>
            </p:cNvCxnSpPr>
            <p:nvPr/>
          </p:nvCxnSpPr>
          <p:spPr bwMode="auto">
            <a:xfrm>
              <a:off x="3680" y="863"/>
              <a:ext cx="0" cy="23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70" name="Text Box 12"/>
            <p:cNvSpPr txBox="1">
              <a:spLocks noChangeArrowheads="1"/>
            </p:cNvSpPr>
            <p:nvPr/>
          </p:nvSpPr>
          <p:spPr bwMode="auto">
            <a:xfrm>
              <a:off x="1028" y="863"/>
              <a:ext cx="576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Pre-launch</a:t>
              </a:r>
            </a:p>
          </p:txBody>
        </p:sp>
        <p:sp>
          <p:nvSpPr>
            <p:cNvPr id="15371" name="Text Box 13"/>
            <p:cNvSpPr txBox="1">
              <a:spLocks noChangeArrowheads="1"/>
            </p:cNvSpPr>
            <p:nvPr/>
          </p:nvSpPr>
          <p:spPr bwMode="auto">
            <a:xfrm>
              <a:off x="1956" y="863"/>
              <a:ext cx="576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Start-up</a:t>
              </a:r>
            </a:p>
          </p:txBody>
        </p:sp>
        <p:sp>
          <p:nvSpPr>
            <p:cNvPr id="15372" name="Text Box 14"/>
            <p:cNvSpPr txBox="1">
              <a:spLocks noChangeArrowheads="1"/>
            </p:cNvSpPr>
            <p:nvPr/>
          </p:nvSpPr>
          <p:spPr bwMode="auto">
            <a:xfrm>
              <a:off x="2932" y="863"/>
              <a:ext cx="576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Growth</a:t>
              </a:r>
            </a:p>
          </p:txBody>
        </p:sp>
        <p:sp>
          <p:nvSpPr>
            <p:cNvPr id="15373" name="Text Box 15"/>
            <p:cNvSpPr txBox="1">
              <a:spLocks noChangeArrowheads="1"/>
            </p:cNvSpPr>
            <p:nvPr/>
          </p:nvSpPr>
          <p:spPr bwMode="auto">
            <a:xfrm>
              <a:off x="3756" y="863"/>
              <a:ext cx="576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Transition</a:t>
              </a:r>
            </a:p>
          </p:txBody>
        </p:sp>
        <p:sp>
          <p:nvSpPr>
            <p:cNvPr id="15374" name="Text Box 7"/>
            <p:cNvSpPr txBox="1">
              <a:spLocks noChangeArrowheads="1"/>
            </p:cNvSpPr>
            <p:nvPr/>
          </p:nvSpPr>
          <p:spPr bwMode="auto">
            <a:xfrm>
              <a:off x="920" y="2524"/>
              <a:ext cx="2706" cy="173"/>
            </a:xfrm>
            <a:prstGeom prst="rect">
              <a:avLst/>
            </a:prstGeom>
            <a:solidFill>
              <a:srgbClr val="F8F8F8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Self, friends, and family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152400"/>
            <a:ext cx="80010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dirty="0" smtClean="0"/>
              <a:t>Advantages and Disadvantages of Self-Financing</a:t>
            </a:r>
            <a:br>
              <a:rPr lang="en-US" sz="3200" dirty="0" smtClean="0"/>
            </a:br>
            <a:r>
              <a:rPr lang="en-US" sz="2000" dirty="0" smtClean="0"/>
              <a:t>Table 10.1</a:t>
            </a:r>
            <a:endParaRPr lang="en-US" sz="2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43000" y="1362075"/>
          <a:ext cx="7791450" cy="458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725"/>
                <a:gridCol w="3895725"/>
              </a:tblGrid>
              <a:tr h="7072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+mj-lt"/>
                          <a:ea typeface="Calibri"/>
                        </a:rPr>
                        <a:t>Advantages</a:t>
                      </a:r>
                      <a:endParaRPr lang="en-US" sz="280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j-lt"/>
                          <a:ea typeface="Calibri"/>
                        </a:rPr>
                        <a:t>Disadvantages</a:t>
                      </a:r>
                    </a:p>
                  </a:txBody>
                  <a:tcPr marL="68580" marR="68580" marT="0" marB="0"/>
                </a:tc>
              </a:tr>
              <a:tr h="7072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Calibri"/>
                        </a:rPr>
                        <a:t>Relative ease of securing funding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Calibri"/>
                        </a:rPr>
                        <a:t>May limit size and scope of start-up</a:t>
                      </a:r>
                    </a:p>
                  </a:txBody>
                  <a:tcPr marL="68580" marR="68580" marT="0" marB="0"/>
                </a:tc>
              </a:tr>
              <a:tr h="7072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Calibri"/>
                        </a:rPr>
                        <a:t>Avoid complexity created by adding partners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</a:rPr>
                        <a:t>May limit ability to grow</a:t>
                      </a:r>
                    </a:p>
                  </a:txBody>
                  <a:tcPr marL="68580" marR="68580" marT="0" marB="0"/>
                </a:tc>
              </a:tr>
              <a:tr h="7072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Calibri"/>
                        </a:rPr>
                        <a:t>Better alignment with entrepreneur’s aspirations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Calibri"/>
                        </a:rPr>
                        <a:t>Increases exposure to personal risk from business failure</a:t>
                      </a:r>
                    </a:p>
                  </a:txBody>
                  <a:tcPr marL="68580" marR="68580" marT="0" marB="0"/>
                </a:tc>
              </a:tr>
              <a:tr h="10513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</a:rPr>
                        <a:t>No dilution of profits or gains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Calibri"/>
                        </a:rPr>
                        <a:t>Entrepreneur may lack all necessary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experience, contacts, skills, and/or knowledge</a:t>
                      </a:r>
                      <a:endParaRPr lang="en-US" sz="20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7072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</a:rPr>
                        <a:t>Eventual exit process is often simpler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err="1" smtClean="0"/>
              <a:t>Vang</a:t>
            </a:r>
            <a:r>
              <a:rPr lang="en-US" dirty="0" smtClean="0"/>
              <a:t> &amp; Hartman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Friends and Family Financing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Determine True Motivations  </a:t>
            </a:r>
          </a:p>
          <a:p>
            <a:r>
              <a:rPr lang="en-US" smtClean="0"/>
              <a:t>Use a Formal Business Plan</a:t>
            </a:r>
          </a:p>
          <a:p>
            <a:r>
              <a:rPr lang="en-US" smtClean="0"/>
              <a:t>Provide Accurate, Objective, and Full Information about the Business</a:t>
            </a:r>
          </a:p>
          <a:p>
            <a:r>
              <a:rPr lang="en-US" smtClean="0"/>
              <a:t>Keep Boundaries</a:t>
            </a:r>
          </a:p>
          <a:p>
            <a:r>
              <a:rPr lang="en-US" smtClean="0"/>
              <a:t>Tax Planning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err="1" smtClean="0"/>
              <a:t>Vang</a:t>
            </a:r>
            <a:r>
              <a:rPr lang="en-US" dirty="0" smtClean="0"/>
              <a:t> &amp; Hartman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2735</TotalTime>
  <Words>1932</Words>
  <Application>Microsoft Office PowerPoint</Application>
  <PresentationFormat>On-screen Show (4:3)</PresentationFormat>
  <Paragraphs>422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3" baseType="lpstr">
      <vt:lpstr>Times New Roman</vt:lpstr>
      <vt:lpstr>Arial</vt:lpstr>
      <vt:lpstr>Gill Sans MT</vt:lpstr>
      <vt:lpstr>Wingdings 2</vt:lpstr>
      <vt:lpstr>Verdana</vt:lpstr>
      <vt:lpstr>Calibri</vt:lpstr>
      <vt:lpstr>Wingdings</vt:lpstr>
      <vt:lpstr>Solstice</vt:lpstr>
      <vt:lpstr>Outline: Chapter 9 Financing Over the Life of a Venture </vt:lpstr>
      <vt:lpstr>Common Misconceptions about Entrepreneurial Financing</vt:lpstr>
      <vt:lpstr>The Diverse Nature of Business Financing </vt:lpstr>
      <vt:lpstr>Financing a Small Business - Modest Growth Figure 9.1 </vt:lpstr>
      <vt:lpstr>Financing a High-Growth, High-Potential Venture Figure 9.2</vt:lpstr>
      <vt:lpstr>Outline: Chapter 10 Start-up Financing From the Entrepreneur, Friends and Family </vt:lpstr>
      <vt:lpstr>Most Common Sources of Financing Figure 10.1</vt:lpstr>
      <vt:lpstr>Advantages and Disadvantages of Self-Financing Table 10.1</vt:lpstr>
      <vt:lpstr>Friends and Family Financing</vt:lpstr>
      <vt:lpstr>Outline: Chapter 11 Bootstrapping</vt:lpstr>
      <vt:lpstr>Bootstrapping Throughout the Life of a Venture Figure 11.1</vt:lpstr>
      <vt:lpstr>Bootstrapping</vt:lpstr>
      <vt:lpstr>Why Bootstrap?</vt:lpstr>
      <vt:lpstr>Rules of Bootstrapping</vt:lpstr>
      <vt:lpstr>Bootstrapping Administrative Overhead </vt:lpstr>
      <vt:lpstr>Bootstrapping Employee Expenses</vt:lpstr>
      <vt:lpstr>Bootstrapping Operating Expenses</vt:lpstr>
      <vt:lpstr>Bootstrap Marketing</vt:lpstr>
      <vt:lpstr>The Basic Bootstrap Marketing Tools</vt:lpstr>
      <vt:lpstr>Word of Mouth</vt:lpstr>
      <vt:lpstr>Business Cards</vt:lpstr>
      <vt:lpstr>Blogs</vt:lpstr>
      <vt:lpstr>Facebook and Twitter</vt:lpstr>
      <vt:lpstr>Outline: Chapter 12 External Sources of Funds: Equity</vt:lpstr>
      <vt:lpstr>Equity Financing Figure 12.1 </vt:lpstr>
      <vt:lpstr>Angel Investors</vt:lpstr>
      <vt:lpstr>Strategic Partners</vt:lpstr>
      <vt:lpstr>Private Placement</vt:lpstr>
      <vt:lpstr>Crowdfunding</vt:lpstr>
      <vt:lpstr>Downside of Equity Financing </vt:lpstr>
      <vt:lpstr>Working with Equity Investors</vt:lpstr>
      <vt:lpstr>Outline: Chapter 13 External Sources of Funds: Debt</vt:lpstr>
      <vt:lpstr>Debt Financing Figure 13.1 </vt:lpstr>
      <vt:lpstr>Short-term Debt</vt:lpstr>
      <vt:lpstr>Short-term Debt</vt:lpstr>
      <vt:lpstr>Long-term Debt</vt:lpstr>
      <vt:lpstr>Long-term Debt</vt:lpstr>
      <vt:lpstr>Criteria for Lending by Bankers </vt:lpstr>
      <vt:lpstr>Key Loan Documents</vt:lpstr>
      <vt:lpstr>SBA Loans</vt:lpstr>
      <vt:lpstr>Basic SBA Loan Programs</vt:lpstr>
      <vt:lpstr>Downside of Debt</vt:lpstr>
      <vt:lpstr>Example of Assets and Potential Funding Generated Table 13.1</vt:lpstr>
      <vt:lpstr>Outline: Chapter 14 Financing the High Growth Business</vt:lpstr>
      <vt:lpstr>Financing a High Growth Venture Figure 14.1 </vt:lpstr>
      <vt:lpstr>The “Four Cs” of Venture Capital</vt:lpstr>
      <vt:lpstr>Stages of High Growth Business Funding </vt:lpstr>
      <vt:lpstr>Initial Stage Funding</vt:lpstr>
      <vt:lpstr>First Round Financing</vt:lpstr>
      <vt:lpstr>Second Round Financing</vt:lpstr>
      <vt:lpstr>Late Round Financing</vt:lpstr>
      <vt:lpstr>Initial Contact with a Venture Capitalist </vt:lpstr>
      <vt:lpstr>Venture Capital Term Sheet</vt:lpstr>
      <vt:lpstr>Initial Public Offering</vt:lpstr>
      <vt:lpstr>Process of the IPO </vt:lpstr>
    </vt:vector>
  </TitlesOfParts>
  <Company>University of St. Thomas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1-1 Example of Stakeholder Analysis</dc:title>
  <dc:creator>UST</dc:creator>
  <cp:lastModifiedBy>Cornwall, Jeffrey</cp:lastModifiedBy>
  <cp:revision>47</cp:revision>
  <dcterms:created xsi:type="dcterms:W3CDTF">2002-12-18T23:22:45Z</dcterms:created>
  <dcterms:modified xsi:type="dcterms:W3CDTF">2012-11-21T14:44:16Z</dcterms:modified>
</cp:coreProperties>
</file>